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</p:sldIdLst>
  <p:sldSz cy="5143500" cx="9144000"/>
  <p:notesSz cx="6858000" cy="9144000"/>
  <p:embeddedFontLst>
    <p:embeddedFont>
      <p:font typeface="Lora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font" Target="fonts/Lora-bold.fntdata"/><Relationship Id="rId63" Type="http://schemas.openxmlformats.org/officeDocument/2006/relationships/font" Target="fonts/Lora-regular.fntdata"/><Relationship Id="rId22" Type="http://schemas.openxmlformats.org/officeDocument/2006/relationships/slide" Target="slides/slide17.xml"/><Relationship Id="rId66" Type="http://schemas.openxmlformats.org/officeDocument/2006/relationships/font" Target="fonts/Lora-boldItalic.fntdata"/><Relationship Id="rId21" Type="http://schemas.openxmlformats.org/officeDocument/2006/relationships/slide" Target="slides/slide16.xml"/><Relationship Id="rId65" Type="http://schemas.openxmlformats.org/officeDocument/2006/relationships/font" Target="fonts/Lora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gif>
</file>

<file path=ppt/media/image3.png>
</file>

<file path=ppt/media/image30.png>
</file>

<file path=ppt/media/image31.gif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“fractal” view on word2vec, where we start from the overall intuition, and we dive increasingly deeper into the architecture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93b300eeb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93b300eeb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translation is not trivial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93b300eeb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93b300eeb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translation is not trivial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93b300eebd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93b300eeb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i.e., stacked collections of "perceptrons" that independently apply linear transformations to their inputs, sum the results of these linear transformations, and then apply a non-linearity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93b300eebd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93b300eebd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i.e., stacked collections of "perceptrons" that independently apply linear transformations to their inputs, sum the results of these linear transformations, and then apply a non-linearity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3b300eebd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93b300eeb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it mean to attend to information? How are these relevance scores computed?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93b300eebd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93b300eebd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i.e., stacked collections of "perceptrons" that independently apply linear transformations to their inputs, sum the results of these linear transformations, and then apply a non-linearity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93b300eebd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93b300eebd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i.e., stacked collections of "perceptrons" that independently apply linear transformations to their inputs, sum the results of these linear transformations, and then apply a non-linearity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93b300eebd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93b300eebd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i.e., stacked collections of "perceptrons" that independently apply linear transformations to their inputs, sum the results of these linear transformations, and then apply a non-linearity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3b300eebd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3b300eebd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i.e., stacked collections of "perceptrons" that independently apply linear transformations to their inputs, sum the results of these linear transformations, and then apply a non-linearity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93b300eebd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93b300eebd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 of the hidden states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91e6a9d9f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91e6a9d9f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 minutes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93b300eebd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93b300eebd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 of the hidden states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93b300eebd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93b300eebd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is a FFN doing a softmax transformation in the output…?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93b300eebd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93b300eebd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 of the hidden states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93b300eebd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93b300eebd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 of the hidden states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93b300eebd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93b300eebd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 of the hidden states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93b300eebd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93b300eebd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 of the hidden states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93b300eeb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93b300eeb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 of the hidden states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93b300eebd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93b300eebd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mathy types… </a:t>
            </a:r>
            <a:r>
              <a:rPr b="1" lang="en"/>
              <a:t>remember the dot product?</a:t>
            </a:r>
            <a:endParaRPr b="1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93b300eebd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93b300eebd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mathy types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93b300eebd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93b300eebd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Developed originally for machine translation…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eb9f30eb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7eb9f30eb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i.e., stacked collections of "perceptrons" that independently apply linear transformations to their inputs, sum the results of these linear transformations, and then apply a non-linearity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93b300eebd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93b300eebd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functions for this example: try it out with language modeling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93b300eebd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93b300eebd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mathy types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93b300eebd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93b300eebd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93b300eeb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93b300eeb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93b300eebd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93b300eebd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9402c633f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9402c633f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93b300eebd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93b300eebd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sampling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9402c633f2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9402c633f2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translation is not trivial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9402c633f2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9402c633f2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9402c633f2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9402c633f2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93b300eeb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93b300eeb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i.e., stacked collections of "perceptrons" that independently apply linear transformations to their inputs, sum the results of these linear transformations, and then apply a non-linearity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9402c633f2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9402c633f2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9402c633f2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9402c633f2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9402c633f2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9402c633f2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9402c633f2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9402c633f2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9402c633f2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9402c633f2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9402c633f2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29402c633f2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Row x column -&gt; then same row to same column (but go one further in the column matrix)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Softmax is applied across 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93b300eebd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93b300eebd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9402c633f2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29402c633f2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9402c633f2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29402c633f2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9402c633f2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29402c633f2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93b300eeb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93b300eeb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i.e., stacked collections of "perceptrons" that independently apply linear transformations to their inputs, sum the results of these linear transformations, and then apply a non-linearity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9402c633f2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29402c633f2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9402c633f2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9402c633f2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29402c633f2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29402c633f2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93b300eebd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93b300eebd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ea54b40bd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ea54b40bd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mathy types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885fa3782b_2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885fa3782b_2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93b300eebd_0_6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g293b300eebd_0_6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293b300eebd_0_6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g293b300eebd_0_6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1e6a9d9f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1e6a9d9f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a54b40b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a54b40b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translation is not trivial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93b300eeb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93b300eeb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translation is not trivial – excellent example of the importance of accessing info at a certain time, also domain in which the approach we will look into in a second was developed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3b300eeb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3b300eeb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translation is not trivial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roberta.rocca@cas.au.dk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Relationship Id="rId4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8.png"/><Relationship Id="rId4" Type="http://schemas.openxmlformats.org/officeDocument/2006/relationships/image" Target="../media/image26.gif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6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9.gif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1.gif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1.gif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5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5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s://medium.datadriveninvestor.com/attention-in-rnns-321fbcd64f05" TargetMode="External"/><Relationship Id="rId4" Type="http://schemas.openxmlformats.org/officeDocument/2006/relationships/hyperlink" Target="https://karpathy.github.io/2015/05/21/rnn-effectiveness/" TargetMode="External"/><Relationship Id="rId5" Type="http://schemas.openxmlformats.org/officeDocument/2006/relationships/hyperlink" Target="https://lilianweng.github.io/lil-log/2018/06/24/attention-attention.html" TargetMode="Externa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s://jalammar.github.io/illustrated-transformer/" TargetMode="External"/><Relationship Id="rId4" Type="http://schemas.openxmlformats.org/officeDocument/2006/relationships/hyperlink" Target="https://towardsdatascience.com/illustrated-self-attention-2d627e33b20a" TargetMode="External"/><Relationship Id="rId5" Type="http://schemas.openxmlformats.org/officeDocument/2006/relationships/hyperlink" Target="https://kazemnejad.com/blog/transformer_architecture_positional_encoding/" TargetMode="External"/><Relationship Id="rId6" Type="http://schemas.openxmlformats.org/officeDocument/2006/relationships/hyperlink" Target="https://lilianweng.github.io/lil-log/2018/06/24/attention-attention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Natural language processing </a:t>
            </a:r>
            <a:endParaRPr sz="32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Lecture 6: Attention</a:t>
            </a:r>
            <a:endParaRPr sz="2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518100" y="34185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Roberta Rocca</a:t>
            </a:r>
            <a:endParaRPr sz="13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Assistant Professor, IMC &amp; CHC</a:t>
            </a:r>
            <a:endParaRPr sz="13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✉️ </a:t>
            </a:r>
            <a:r>
              <a:rPr lang="en" sz="1300" u="sng">
                <a:solidFill>
                  <a:srgbClr val="0097A7"/>
                </a:solidFill>
                <a:latin typeface="Lora"/>
                <a:ea typeface="Lora"/>
                <a:cs typeface="Lora"/>
                <a:sym typeface="Lor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roberta.rocca@cas.au.dk</a:t>
            </a:r>
            <a:endParaRPr sz="13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372550"/>
            <a:ext cx="8520600" cy="9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Example: neural machine translation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50">
                <a:solidFill>
                  <a:srgbClr val="999999"/>
                </a:solidFill>
                <a:latin typeface="Lora"/>
                <a:ea typeface="Lora"/>
                <a:cs typeface="Lora"/>
                <a:sym typeface="Lora"/>
              </a:rPr>
              <a:t>A sequence-to-sequence model</a:t>
            </a:r>
            <a:endParaRPr sz="2550">
              <a:solidFill>
                <a:srgbClr val="999999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925" y="1328350"/>
            <a:ext cx="6186790" cy="344227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"/>
          <p:cNvSpPr txBox="1"/>
          <p:nvPr/>
        </p:nvSpPr>
        <p:spPr>
          <a:xfrm>
            <a:off x="7592375" y="635000"/>
            <a:ext cx="1007700" cy="11595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Here, there is generally a FNN with softmax activation</a:t>
            </a:r>
            <a:endParaRPr sz="1200"/>
          </a:p>
        </p:txBody>
      </p:sp>
      <p:cxnSp>
        <p:nvCxnSpPr>
          <p:cNvPr id="125" name="Google Shape;125;p23"/>
          <p:cNvCxnSpPr>
            <a:stCxn id="124" idx="1"/>
          </p:cNvCxnSpPr>
          <p:nvPr/>
        </p:nvCxnSpPr>
        <p:spPr>
          <a:xfrm flipH="1">
            <a:off x="6777875" y="1214750"/>
            <a:ext cx="814500" cy="110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1926625"/>
            <a:ext cx="85206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Q: how do we enable this model to use information about about specific, </a:t>
            </a:r>
            <a:r>
              <a:rPr i="1" lang="en" sz="2400">
                <a:latin typeface="Lora"/>
                <a:ea typeface="Lora"/>
                <a:cs typeface="Lora"/>
                <a:sym typeface="Lora"/>
              </a:rPr>
              <a:t>relevant </a:t>
            </a:r>
            <a:r>
              <a:rPr lang="en" sz="2400">
                <a:latin typeface="Lora"/>
                <a:ea typeface="Lora"/>
                <a:cs typeface="Lora"/>
                <a:sym typeface="Lora"/>
              </a:rPr>
              <a:t>words appearing earlier in the sequence to produce </a:t>
            </a:r>
            <a:r>
              <a:rPr i="1" lang="en" sz="2400">
                <a:latin typeface="Lora"/>
                <a:ea typeface="Lora"/>
                <a:cs typeface="Lora"/>
                <a:sym typeface="Lora"/>
              </a:rPr>
              <a:t>better </a:t>
            </a:r>
            <a:r>
              <a:rPr lang="en" sz="2400">
                <a:latin typeface="Lora"/>
                <a:ea typeface="Lora"/>
                <a:cs typeface="Lora"/>
                <a:sym typeface="Lora"/>
              </a:rPr>
              <a:t>predictions at a given time?</a:t>
            </a:r>
            <a:endParaRPr sz="2400">
              <a:solidFill>
                <a:srgbClr val="99999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430750" y="819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From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memory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to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attention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1349" y="2411025"/>
            <a:ext cx="1063150" cy="106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>
            <p:ph type="title"/>
          </p:nvPr>
        </p:nvSpPr>
        <p:spPr>
          <a:xfrm>
            <a:off x="2189170" y="3594400"/>
            <a:ext cx="78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Lora"/>
                <a:ea typeface="Lora"/>
                <a:cs typeface="Lora"/>
                <a:sym typeface="Lora"/>
              </a:rPr>
              <a:t>recipe</a:t>
            </a:r>
            <a:endParaRPr b="1" i="1"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0672" y="2273425"/>
            <a:ext cx="1200774" cy="12007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>
            <p:ph type="title"/>
          </p:nvPr>
        </p:nvSpPr>
        <p:spPr>
          <a:xfrm>
            <a:off x="4399770" y="3594400"/>
            <a:ext cx="78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Lora"/>
                <a:ea typeface="Lora"/>
                <a:cs typeface="Lora"/>
                <a:sym typeface="Lora"/>
              </a:rPr>
              <a:t>read</a:t>
            </a:r>
            <a:endParaRPr b="1" i="1"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7626" y="2311875"/>
            <a:ext cx="1123875" cy="11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5"/>
          <p:cNvSpPr txBox="1"/>
          <p:nvPr>
            <p:ph type="title"/>
          </p:nvPr>
        </p:nvSpPr>
        <p:spPr>
          <a:xfrm>
            <a:off x="6610383" y="3474200"/>
            <a:ext cx="78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Lora"/>
                <a:ea typeface="Lora"/>
                <a:cs typeface="Lora"/>
                <a:sym typeface="Lora"/>
              </a:rPr>
              <a:t>cook</a:t>
            </a:r>
            <a:endParaRPr b="1" i="1" sz="1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430750" y="819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From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memory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to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attention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1349" y="2411025"/>
            <a:ext cx="1063150" cy="106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 txBox="1"/>
          <p:nvPr>
            <p:ph type="title"/>
          </p:nvPr>
        </p:nvSpPr>
        <p:spPr>
          <a:xfrm>
            <a:off x="2189170" y="3594400"/>
            <a:ext cx="78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Lora"/>
                <a:ea typeface="Lora"/>
                <a:cs typeface="Lora"/>
                <a:sym typeface="Lora"/>
              </a:rPr>
              <a:t>recipe</a:t>
            </a:r>
            <a:endParaRPr b="1" i="1"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0672" y="2273425"/>
            <a:ext cx="1200774" cy="120077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 txBox="1"/>
          <p:nvPr>
            <p:ph type="title"/>
          </p:nvPr>
        </p:nvSpPr>
        <p:spPr>
          <a:xfrm>
            <a:off x="4399770" y="3594400"/>
            <a:ext cx="78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Lora"/>
                <a:ea typeface="Lora"/>
                <a:cs typeface="Lora"/>
                <a:sym typeface="Lora"/>
              </a:rPr>
              <a:t>read</a:t>
            </a:r>
            <a:endParaRPr b="1" i="1"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7626" y="2311875"/>
            <a:ext cx="1123875" cy="11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 txBox="1"/>
          <p:nvPr>
            <p:ph type="title"/>
          </p:nvPr>
        </p:nvSpPr>
        <p:spPr>
          <a:xfrm>
            <a:off x="6610383" y="3474200"/>
            <a:ext cx="78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Lora"/>
                <a:ea typeface="Lora"/>
                <a:cs typeface="Lora"/>
                <a:sym typeface="Lora"/>
              </a:rPr>
              <a:t>cook</a:t>
            </a:r>
            <a:endParaRPr b="1" i="1"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10525" y="1142350"/>
            <a:ext cx="787500" cy="78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83975" y="1142350"/>
            <a:ext cx="787500" cy="78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97638" y="1142350"/>
            <a:ext cx="787500" cy="787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26"/>
          <p:cNvCxnSpPr/>
          <p:nvPr/>
        </p:nvCxnSpPr>
        <p:spPr>
          <a:xfrm rot="10800000">
            <a:off x="5908575" y="2217425"/>
            <a:ext cx="252900" cy="35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7497650" y="2181725"/>
            <a:ext cx="304800" cy="4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Google Shape;158;p26"/>
          <p:cNvCxnSpPr>
            <a:stCxn id="151" idx="0"/>
          </p:cNvCxnSpPr>
          <p:nvPr/>
        </p:nvCxnSpPr>
        <p:spPr>
          <a:xfrm flipH="1" rot="10800000">
            <a:off x="6829563" y="2043375"/>
            <a:ext cx="8100" cy="2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title"/>
          </p:nvPr>
        </p:nvSpPr>
        <p:spPr>
          <a:xfrm>
            <a:off x="311700" y="1072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So what is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attention in neural networks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?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311700" y="1779525"/>
            <a:ext cx="8520600" cy="28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AutoNum type="arabicPeriod"/>
            </a:pPr>
            <a:r>
              <a:rPr b="1" lang="en" sz="2000">
                <a:latin typeface="Lora"/>
                <a:ea typeface="Lora"/>
                <a:cs typeface="Lora"/>
                <a:sym typeface="Lora"/>
              </a:rPr>
              <a:t>Attention </a:t>
            </a:r>
            <a:r>
              <a:rPr lang="en" sz="2000">
                <a:latin typeface="Lora"/>
                <a:ea typeface="Lora"/>
                <a:cs typeface="Lora"/>
                <a:sym typeface="Lora"/>
              </a:rPr>
              <a:t>involves accessing representations of specific words in the sequence to compute some “relevance weights”</a:t>
            </a:r>
            <a:endParaRPr sz="20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ora"/>
              <a:ea typeface="Lora"/>
              <a:cs typeface="Lora"/>
              <a:sym typeface="Lora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AutoNum type="arabicPeriod"/>
            </a:pPr>
            <a:r>
              <a:rPr lang="en" sz="2000">
                <a:latin typeface="Lora"/>
                <a:ea typeface="Lora"/>
                <a:cs typeface="Lora"/>
                <a:sym typeface="Lora"/>
              </a:rPr>
              <a:t>These </a:t>
            </a:r>
            <a:r>
              <a:rPr b="1" lang="en" sz="2000">
                <a:latin typeface="Lora"/>
                <a:ea typeface="Lora"/>
                <a:cs typeface="Lora"/>
                <a:sym typeface="Lora"/>
              </a:rPr>
              <a:t>weights</a:t>
            </a:r>
            <a:r>
              <a:rPr lang="en" sz="2000">
                <a:latin typeface="Lora"/>
                <a:ea typeface="Lora"/>
                <a:cs typeface="Lora"/>
                <a:sym typeface="Lora"/>
              </a:rPr>
              <a:t> tell the model how much </a:t>
            </a:r>
            <a:r>
              <a:rPr lang="en" sz="2000">
                <a:latin typeface="Lora"/>
                <a:ea typeface="Lora"/>
                <a:cs typeface="Lora"/>
                <a:sym typeface="Lora"/>
              </a:rPr>
              <a:t>representations of previous words should inform its computations at a given stage</a:t>
            </a:r>
            <a:endParaRPr sz="20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ora"/>
              <a:ea typeface="Lora"/>
              <a:cs typeface="Lora"/>
              <a:sym typeface="Lora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AutoNum type="arabicPeriod"/>
            </a:pPr>
            <a:r>
              <a:rPr lang="en" sz="2000">
                <a:latin typeface="Lora"/>
                <a:ea typeface="Lora"/>
                <a:cs typeface="Lora"/>
                <a:sym typeface="Lora"/>
              </a:rPr>
              <a:t>A </a:t>
            </a:r>
            <a:r>
              <a:rPr b="1" lang="en" sz="2000">
                <a:latin typeface="Lora"/>
                <a:ea typeface="Lora"/>
                <a:cs typeface="Lora"/>
                <a:sym typeface="Lora"/>
              </a:rPr>
              <a:t>weighted</a:t>
            </a:r>
            <a:r>
              <a:rPr lang="en" sz="2000">
                <a:latin typeface="Lora"/>
                <a:ea typeface="Lora"/>
                <a:cs typeface="Lora"/>
                <a:sym typeface="Lora"/>
              </a:rPr>
              <a:t> sum of representations of previous states is then concatenated with or added to the </a:t>
            </a:r>
            <a:r>
              <a:rPr b="1" lang="en" sz="2000">
                <a:latin typeface="Lora"/>
                <a:ea typeface="Lora"/>
                <a:cs typeface="Lora"/>
                <a:sym typeface="Lora"/>
              </a:rPr>
              <a:t>current state</a:t>
            </a:r>
            <a:r>
              <a:rPr lang="en" sz="2000">
                <a:latin typeface="Lora"/>
                <a:ea typeface="Lora"/>
                <a:cs typeface="Lora"/>
                <a:sym typeface="Lora"/>
              </a:rPr>
              <a:t>, to incorporate relevant previous information in current computations</a:t>
            </a:r>
            <a:endParaRPr sz="20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800" y="1030550"/>
            <a:ext cx="7522502" cy="376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NMT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76" name="Google Shape;176;p29"/>
          <p:cNvPicPr preferRelativeResize="0"/>
          <p:nvPr/>
        </p:nvPicPr>
        <p:blipFill rotWithShape="1">
          <a:blip r:embed="rId3">
            <a:alphaModFix/>
          </a:blip>
          <a:srcRect b="0" l="0" r="0" t="8991"/>
          <a:stretch/>
        </p:blipFill>
        <p:spPr>
          <a:xfrm>
            <a:off x="571775" y="925525"/>
            <a:ext cx="7456425" cy="38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25525"/>
            <a:ext cx="7769500" cy="391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88" name="Google Shape;188;p31"/>
          <p:cNvPicPr preferRelativeResize="0"/>
          <p:nvPr/>
        </p:nvPicPr>
        <p:blipFill rotWithShape="1">
          <a:blip r:embed="rId3">
            <a:alphaModFix/>
          </a:blip>
          <a:srcRect b="0" l="0" r="0" t="2978"/>
          <a:stretch/>
        </p:blipFill>
        <p:spPr>
          <a:xfrm>
            <a:off x="634750" y="925525"/>
            <a:ext cx="7135801" cy="379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375" y="925525"/>
            <a:ext cx="7211822" cy="413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1399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Exercise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2008075"/>
            <a:ext cx="8520600" cy="22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What is a hidden state in an RNN? What is it a function of?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How would you define language modeling? Why is it an important task?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Can you name a many-to-one task that can be solved with RNNs? Can you name a many-to-many task that can be solved with RNNs?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What problem(s) of RNNs do LSTMs address? How?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00" name="Google Shape;2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725" y="925525"/>
            <a:ext cx="6750650" cy="391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3"/>
          <p:cNvPicPr preferRelativeResize="0"/>
          <p:nvPr/>
        </p:nvPicPr>
        <p:blipFill rotWithShape="1">
          <a:blip r:embed="rId4">
            <a:alphaModFix/>
          </a:blip>
          <a:srcRect b="0" l="347" r="337" t="0"/>
          <a:stretch/>
        </p:blipFill>
        <p:spPr>
          <a:xfrm>
            <a:off x="521725" y="925525"/>
            <a:ext cx="6750649" cy="391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07" name="Google Shape;2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852" y="925525"/>
            <a:ext cx="6617574" cy="402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13" name="Google Shape;21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599" y="925525"/>
            <a:ext cx="6837874" cy="412360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5"/>
          <p:cNvSpPr/>
          <p:nvPr/>
        </p:nvSpPr>
        <p:spPr>
          <a:xfrm>
            <a:off x="4440575" y="3326175"/>
            <a:ext cx="2177100" cy="163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20" name="Google Shape;220;p36"/>
          <p:cNvSpPr/>
          <p:nvPr/>
        </p:nvSpPr>
        <p:spPr>
          <a:xfrm>
            <a:off x="4606900" y="3129650"/>
            <a:ext cx="2177100" cy="163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050" y="1012975"/>
            <a:ext cx="6714798" cy="39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27" name="Google Shape;227;p37"/>
          <p:cNvSpPr/>
          <p:nvPr/>
        </p:nvSpPr>
        <p:spPr>
          <a:xfrm>
            <a:off x="4606900" y="3129650"/>
            <a:ext cx="2177100" cy="163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37"/>
          <p:cNvPicPr preferRelativeResize="0"/>
          <p:nvPr/>
        </p:nvPicPr>
        <p:blipFill rotWithShape="1">
          <a:blip r:embed="rId3">
            <a:alphaModFix/>
          </a:blip>
          <a:srcRect b="0" l="1709" r="1709" t="0"/>
          <a:stretch/>
        </p:blipFill>
        <p:spPr>
          <a:xfrm>
            <a:off x="886200" y="925537"/>
            <a:ext cx="6714797" cy="39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34" name="Google Shape;234;p38"/>
          <p:cNvSpPr/>
          <p:nvPr/>
        </p:nvSpPr>
        <p:spPr>
          <a:xfrm>
            <a:off x="4606900" y="3129650"/>
            <a:ext cx="2177100" cy="163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875" y="857375"/>
            <a:ext cx="6666301" cy="40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/>
          <p:nvPr>
            <p:ph type="title"/>
          </p:nvPr>
        </p:nvSpPr>
        <p:spPr>
          <a:xfrm>
            <a:off x="311700" y="35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41" name="Google Shape;241;p39"/>
          <p:cNvSpPr/>
          <p:nvPr/>
        </p:nvSpPr>
        <p:spPr>
          <a:xfrm>
            <a:off x="4606900" y="3129650"/>
            <a:ext cx="2177100" cy="163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700" y="829300"/>
            <a:ext cx="6596198" cy="403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 txBox="1"/>
          <p:nvPr>
            <p:ph type="title"/>
          </p:nvPr>
        </p:nvSpPr>
        <p:spPr>
          <a:xfrm>
            <a:off x="311700" y="218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in a seq2seq NMT model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48" name="Google Shape;248;p40"/>
          <p:cNvSpPr/>
          <p:nvPr/>
        </p:nvSpPr>
        <p:spPr>
          <a:xfrm>
            <a:off x="4606900" y="2995675"/>
            <a:ext cx="2177100" cy="163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40"/>
          <p:cNvSpPr txBox="1"/>
          <p:nvPr>
            <p:ph idx="1" type="body"/>
          </p:nvPr>
        </p:nvSpPr>
        <p:spPr>
          <a:xfrm>
            <a:off x="311700" y="791550"/>
            <a:ext cx="8520600" cy="40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We have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encoder hidden states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h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1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, …, h</a:t>
            </a:r>
            <a:r>
              <a:rPr baseline="-25000" i="1" lang="en">
                <a:latin typeface="Lora"/>
                <a:ea typeface="Lora"/>
                <a:cs typeface="Lora"/>
                <a:sym typeface="Lora"/>
              </a:rPr>
              <a:t>N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(these are vectors)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On timestep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t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we have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decoder hidden state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s</a:t>
            </a:r>
            <a:r>
              <a:rPr baseline="-25000" lang="en">
                <a:latin typeface="Lora"/>
                <a:ea typeface="Lora"/>
                <a:cs typeface="Lora"/>
                <a:sym typeface="Lora"/>
              </a:rPr>
              <a:t>t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We get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attention scores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for this step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compute softmax to get attention distribution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(this is a probability distribution that sums to 1)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We use that to create a weighted sum of encoder hidden states and get an attention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output</a:t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concatenate the attention output with the decoder hidden state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and produce predictions for the next word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50" name="Google Shape;250;p40" title="[0,0,0,&quot;https://www.codecogs.com/eqnedit.php?latex=%5Calpha_%7Bt%7D%20%3D%20softmax(e_%7Bt%7D)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2498" y="2713500"/>
            <a:ext cx="2086015" cy="28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40" title="[0,0,0,&quot;https://www.codecogs.com/eqnedit.php?latex=%5Calpha_%7Bt%7D%20%3D%20%5Csum_%7Bi%3D1%7D%5E%7BN%7D%5Calpha_%7Bi%7D%5E%7Bt%7Dh_%7Bi%7D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5100" y="3437392"/>
            <a:ext cx="1099989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0" title="[0,0,0,&quot;https://www.codecogs.com/eqnedit.php?latex=e%5E%7Bt%7D%20%3D%20%5Bs_%7Bt%7D%5E%7BT%7Dh_%7B1%7D%2C%20%5Cdots%20%20%2C%20s_%7Bt%7D%5E%7BT%7Dh_%7Bn%7D%5D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1425" y="1696865"/>
            <a:ext cx="2177099" cy="282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40" title="[0,0,0,&quot;https://www.codecogs.com/eqnedit.php?latex=%5B%5Calpha_%7Bt%7D%3B%20s_%7Bt%7D%5D#0&quot;]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93225" y="4642484"/>
            <a:ext cx="684704" cy="28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1"/>
          <p:cNvSpPr txBox="1"/>
          <p:nvPr>
            <p:ph type="title"/>
          </p:nvPr>
        </p:nvSpPr>
        <p:spPr>
          <a:xfrm>
            <a:off x="311700" y="1447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importance of attention 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9" name="Google Shape;259;p41"/>
          <p:cNvSpPr/>
          <p:nvPr/>
        </p:nvSpPr>
        <p:spPr>
          <a:xfrm>
            <a:off x="4606900" y="2995675"/>
            <a:ext cx="2177100" cy="163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41"/>
          <p:cNvSpPr txBox="1"/>
          <p:nvPr>
            <p:ph idx="1" type="body"/>
          </p:nvPr>
        </p:nvSpPr>
        <p:spPr>
          <a:xfrm>
            <a:off x="311700" y="2236300"/>
            <a:ext cx="8520600" cy="25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Attention is an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extremely successful approach in NMT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as it allows the model to dynamically retrieve information from previous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relevant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parts of the sequence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Solves the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 bottleneck problem</a:t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Helps with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vanishing gradients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by providing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direct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access to faraway states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Provides some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interpretability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as you can inspect attention weights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61" name="Google Shape;26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5575" y="401284"/>
            <a:ext cx="2177100" cy="161886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1"/>
          <p:cNvSpPr/>
          <p:nvPr/>
        </p:nvSpPr>
        <p:spPr>
          <a:xfrm>
            <a:off x="5583625" y="262750"/>
            <a:ext cx="854100" cy="410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title"/>
          </p:nvPr>
        </p:nvSpPr>
        <p:spPr>
          <a:xfrm>
            <a:off x="377400" y="644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Other applications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8" name="Google Shape;268;p42"/>
          <p:cNvSpPr/>
          <p:nvPr/>
        </p:nvSpPr>
        <p:spPr>
          <a:xfrm>
            <a:off x="4606900" y="2661600"/>
            <a:ext cx="2177100" cy="163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2"/>
          <p:cNvSpPr txBox="1"/>
          <p:nvPr>
            <p:ph idx="1" type="body"/>
          </p:nvPr>
        </p:nvSpPr>
        <p:spPr>
          <a:xfrm>
            <a:off x="377400" y="1433075"/>
            <a:ext cx="85206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Attention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is not only relevant for machine translation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Think about our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language modeling example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: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0" name="Google Shape;270;p42"/>
          <p:cNvSpPr txBox="1"/>
          <p:nvPr/>
        </p:nvSpPr>
        <p:spPr>
          <a:xfrm>
            <a:off x="957450" y="2479775"/>
            <a:ext cx="6858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“I was born in France and grew up there, my parents were winemakers from the Southern part of the country. I only recently moved to Denmark, to start an undergraduate programme in Cognitive Science. I speak fluent English and French ”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1" name="Google Shape;271;p42"/>
          <p:cNvSpPr txBox="1"/>
          <p:nvPr/>
        </p:nvSpPr>
        <p:spPr>
          <a:xfrm>
            <a:off x="957450" y="3672400"/>
            <a:ext cx="6858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“I was born in France and grew up there, my parents were winemakers from the Southern part of the country. I only recently moved to Denmark, to start an undergraduate programme in Cognitive Science. I speak fluent English and French”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2" name="Google Shape;272;p42"/>
          <p:cNvSpPr/>
          <p:nvPr/>
        </p:nvSpPr>
        <p:spPr>
          <a:xfrm>
            <a:off x="2269050" y="4155150"/>
            <a:ext cx="1006800" cy="285900"/>
          </a:xfrm>
          <a:prstGeom prst="rect">
            <a:avLst/>
          </a:prstGeom>
          <a:noFill/>
          <a:ln cap="flat" cmpd="sng" w="9525">
            <a:solidFill>
              <a:srgbClr val="0563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2"/>
          <p:cNvSpPr/>
          <p:nvPr/>
        </p:nvSpPr>
        <p:spPr>
          <a:xfrm>
            <a:off x="1030300" y="3227850"/>
            <a:ext cx="603600" cy="285900"/>
          </a:xfrm>
          <a:prstGeom prst="rect">
            <a:avLst/>
          </a:prstGeom>
          <a:noFill/>
          <a:ln cap="flat" cmpd="sng" w="9525">
            <a:solidFill>
              <a:srgbClr val="0563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1072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Recap: RNNs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779525"/>
            <a:ext cx="8520600" cy="28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Language is sequential and temporarily ordered: temporal order carries information relevant to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meaning</a:t>
            </a:r>
            <a:endParaRPr b="1"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Approaches to modeling meaning irrespective of order (and, for words, context) miss out on important aspect of meaning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To capture these, we need architectures that encode this sequential structure and the contextualized nature of language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Recurrent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neural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networks are the kind of architecture we are after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RNNs apply the same sets of parameters recursively to the input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While doing so, they propagate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hidden states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that sequentially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accumulate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information about the sequence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3"/>
          <p:cNvSpPr txBox="1"/>
          <p:nvPr>
            <p:ph type="title"/>
          </p:nvPr>
        </p:nvSpPr>
        <p:spPr>
          <a:xfrm>
            <a:off x="377400" y="644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Other applications</a:t>
            </a:r>
            <a:endParaRPr i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9" name="Google Shape;279;p43"/>
          <p:cNvSpPr txBox="1"/>
          <p:nvPr>
            <p:ph idx="1" type="body"/>
          </p:nvPr>
        </p:nvSpPr>
        <p:spPr>
          <a:xfrm>
            <a:off x="377400" y="1433075"/>
            <a:ext cx="8520600" cy="28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Attention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is not only relevant for machine translation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Think about our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language modeling example</a:t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Can we augment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language modeling with attention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?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For language modeling, we don’t need two architectures: whenever we attend to tokens from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the same sequence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/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module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we talk about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self-attention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4"/>
          <p:cNvSpPr txBox="1"/>
          <p:nvPr>
            <p:ph type="title"/>
          </p:nvPr>
        </p:nvSpPr>
        <p:spPr>
          <a:xfrm>
            <a:off x="393825" y="589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Language modeling with simple self-attention</a:t>
            </a:r>
            <a:endParaRPr i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5" name="Google Shape;285;p44"/>
          <p:cNvSpPr/>
          <p:nvPr/>
        </p:nvSpPr>
        <p:spPr>
          <a:xfrm>
            <a:off x="790125" y="372611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1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286" name="Google Shape;286;p44"/>
          <p:cNvSpPr/>
          <p:nvPr/>
        </p:nvSpPr>
        <p:spPr>
          <a:xfrm>
            <a:off x="790125" y="2094813"/>
            <a:ext cx="604800" cy="6351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y</a:t>
            </a:r>
            <a:r>
              <a:rPr b="1" baseline="-25000" lang="en" sz="1800">
                <a:solidFill>
                  <a:srgbClr val="FFFFFF"/>
                </a:solidFill>
              </a:rPr>
              <a:t>1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287" name="Google Shape;287;p44"/>
          <p:cNvSpPr/>
          <p:nvPr/>
        </p:nvSpPr>
        <p:spPr>
          <a:xfrm>
            <a:off x="790125" y="3063394"/>
            <a:ext cx="604800" cy="3318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8" name="Google Shape;288;p44"/>
          <p:cNvCxnSpPr>
            <a:stCxn id="287" idx="3"/>
          </p:cNvCxnSpPr>
          <p:nvPr/>
        </p:nvCxnSpPr>
        <p:spPr>
          <a:xfrm flipH="1" rot="10800000">
            <a:off x="1394925" y="3219094"/>
            <a:ext cx="501300" cy="10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9" name="Google Shape;289;p44"/>
          <p:cNvCxnSpPr/>
          <p:nvPr/>
        </p:nvCxnSpPr>
        <p:spPr>
          <a:xfrm rot="10800000">
            <a:off x="1092525" y="339386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44"/>
          <p:cNvCxnSpPr/>
          <p:nvPr/>
        </p:nvCxnSpPr>
        <p:spPr>
          <a:xfrm rot="10800000">
            <a:off x="1092525" y="2729925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" name="Google Shape;291;p44"/>
          <p:cNvSpPr txBox="1"/>
          <p:nvPr/>
        </p:nvSpPr>
        <p:spPr>
          <a:xfrm>
            <a:off x="894825" y="4389625"/>
            <a:ext cx="60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</a:t>
            </a:r>
            <a:endParaRPr b="1"/>
          </a:p>
        </p:txBody>
      </p:sp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3813" y="2072915"/>
            <a:ext cx="1096670" cy="67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/>
          <p:nvPr/>
        </p:nvSpPr>
        <p:spPr>
          <a:xfrm>
            <a:off x="1896225" y="372611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2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294" name="Google Shape;294;p44"/>
          <p:cNvSpPr/>
          <p:nvPr/>
        </p:nvSpPr>
        <p:spPr>
          <a:xfrm>
            <a:off x="1896225" y="2094813"/>
            <a:ext cx="604800" cy="6351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y</a:t>
            </a:r>
            <a:r>
              <a:rPr b="1" baseline="-25000" lang="en" sz="1800">
                <a:solidFill>
                  <a:srgbClr val="FFFFFF"/>
                </a:solidFill>
              </a:rPr>
              <a:t>2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295" name="Google Shape;295;p44"/>
          <p:cNvSpPr/>
          <p:nvPr/>
        </p:nvSpPr>
        <p:spPr>
          <a:xfrm>
            <a:off x="1896225" y="3063394"/>
            <a:ext cx="604800" cy="3318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6" name="Google Shape;296;p44"/>
          <p:cNvCxnSpPr>
            <a:stCxn id="295" idx="3"/>
          </p:cNvCxnSpPr>
          <p:nvPr/>
        </p:nvCxnSpPr>
        <p:spPr>
          <a:xfrm flipH="1" rot="10800000">
            <a:off x="2501025" y="3219094"/>
            <a:ext cx="501300" cy="10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7" name="Google Shape;297;p44"/>
          <p:cNvCxnSpPr/>
          <p:nvPr/>
        </p:nvCxnSpPr>
        <p:spPr>
          <a:xfrm rot="10800000">
            <a:off x="2198625" y="339386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8" name="Google Shape;298;p44"/>
          <p:cNvCxnSpPr/>
          <p:nvPr/>
        </p:nvCxnSpPr>
        <p:spPr>
          <a:xfrm rot="10800000">
            <a:off x="2198625" y="2729925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9" name="Google Shape;299;p44"/>
          <p:cNvSpPr txBox="1"/>
          <p:nvPr/>
        </p:nvSpPr>
        <p:spPr>
          <a:xfrm>
            <a:off x="1753275" y="4389625"/>
            <a:ext cx="90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students</a:t>
            </a:r>
            <a:endParaRPr b="1" sz="1200"/>
          </a:p>
        </p:txBody>
      </p:sp>
      <p:sp>
        <p:nvSpPr>
          <p:cNvPr id="300" name="Google Shape;300;p44"/>
          <p:cNvSpPr/>
          <p:nvPr/>
        </p:nvSpPr>
        <p:spPr>
          <a:xfrm>
            <a:off x="3002325" y="372611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3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01" name="Google Shape;301;p44"/>
          <p:cNvSpPr/>
          <p:nvPr/>
        </p:nvSpPr>
        <p:spPr>
          <a:xfrm>
            <a:off x="3002325" y="2094813"/>
            <a:ext cx="604800" cy="6351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y</a:t>
            </a:r>
            <a:r>
              <a:rPr b="1" baseline="-25000" lang="en" sz="1800">
                <a:solidFill>
                  <a:srgbClr val="FFFFFF"/>
                </a:solidFill>
              </a:rPr>
              <a:t>3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02" name="Google Shape;302;p44"/>
          <p:cNvSpPr/>
          <p:nvPr/>
        </p:nvSpPr>
        <p:spPr>
          <a:xfrm>
            <a:off x="3002325" y="3063394"/>
            <a:ext cx="604800" cy="3318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" name="Google Shape;303;p44"/>
          <p:cNvCxnSpPr>
            <a:stCxn id="302" idx="3"/>
          </p:cNvCxnSpPr>
          <p:nvPr/>
        </p:nvCxnSpPr>
        <p:spPr>
          <a:xfrm flipH="1" rot="10800000">
            <a:off x="3607125" y="3219094"/>
            <a:ext cx="501300" cy="10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4" name="Google Shape;304;p44"/>
          <p:cNvCxnSpPr/>
          <p:nvPr/>
        </p:nvCxnSpPr>
        <p:spPr>
          <a:xfrm rot="10800000">
            <a:off x="3304725" y="339386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p44"/>
          <p:cNvCxnSpPr/>
          <p:nvPr/>
        </p:nvCxnSpPr>
        <p:spPr>
          <a:xfrm rot="10800000">
            <a:off x="3304725" y="2729925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" name="Google Shape;306;p44"/>
          <p:cNvSpPr/>
          <p:nvPr/>
        </p:nvSpPr>
        <p:spPr>
          <a:xfrm>
            <a:off x="4108425" y="372611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4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07" name="Google Shape;307;p44"/>
          <p:cNvSpPr/>
          <p:nvPr/>
        </p:nvSpPr>
        <p:spPr>
          <a:xfrm>
            <a:off x="4108425" y="2094813"/>
            <a:ext cx="604800" cy="6351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y</a:t>
            </a:r>
            <a:r>
              <a:rPr b="1" baseline="-25000" lang="en" sz="1800">
                <a:solidFill>
                  <a:srgbClr val="FFFFFF"/>
                </a:solidFill>
              </a:rPr>
              <a:t>4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08" name="Google Shape;308;p44"/>
          <p:cNvSpPr/>
          <p:nvPr/>
        </p:nvSpPr>
        <p:spPr>
          <a:xfrm>
            <a:off x="4108425" y="3063394"/>
            <a:ext cx="604800" cy="3318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" name="Google Shape;309;p44"/>
          <p:cNvCxnSpPr/>
          <p:nvPr/>
        </p:nvCxnSpPr>
        <p:spPr>
          <a:xfrm rot="10800000">
            <a:off x="4410825" y="3401588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p44"/>
          <p:cNvCxnSpPr/>
          <p:nvPr/>
        </p:nvCxnSpPr>
        <p:spPr>
          <a:xfrm rot="10800000">
            <a:off x="4410825" y="2751850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1" name="Google Shape;311;p44"/>
          <p:cNvSpPr txBox="1"/>
          <p:nvPr/>
        </p:nvSpPr>
        <p:spPr>
          <a:xfrm>
            <a:off x="2913225" y="4389625"/>
            <a:ext cx="90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opened</a:t>
            </a:r>
            <a:endParaRPr b="1" sz="1200"/>
          </a:p>
        </p:txBody>
      </p:sp>
      <p:sp>
        <p:nvSpPr>
          <p:cNvPr id="312" name="Google Shape;312;p44"/>
          <p:cNvSpPr txBox="1"/>
          <p:nvPr/>
        </p:nvSpPr>
        <p:spPr>
          <a:xfrm>
            <a:off x="4108425" y="4405075"/>
            <a:ext cx="75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their</a:t>
            </a:r>
            <a:endParaRPr b="1" sz="12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5"/>
          <p:cNvSpPr txBox="1"/>
          <p:nvPr>
            <p:ph type="title"/>
          </p:nvPr>
        </p:nvSpPr>
        <p:spPr>
          <a:xfrm>
            <a:off x="393825" y="589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Language modeling with simple self-attention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8" name="Google Shape;318;p45"/>
          <p:cNvSpPr/>
          <p:nvPr/>
        </p:nvSpPr>
        <p:spPr>
          <a:xfrm>
            <a:off x="790125" y="372611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1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19" name="Google Shape;319;p45"/>
          <p:cNvSpPr/>
          <p:nvPr/>
        </p:nvSpPr>
        <p:spPr>
          <a:xfrm>
            <a:off x="790125" y="3063394"/>
            <a:ext cx="604800" cy="3318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0" name="Google Shape;320;p45"/>
          <p:cNvCxnSpPr>
            <a:stCxn id="319" idx="3"/>
          </p:cNvCxnSpPr>
          <p:nvPr/>
        </p:nvCxnSpPr>
        <p:spPr>
          <a:xfrm flipH="1" rot="10800000">
            <a:off x="1394925" y="3219094"/>
            <a:ext cx="501300" cy="10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1" name="Google Shape;321;p45"/>
          <p:cNvCxnSpPr/>
          <p:nvPr/>
        </p:nvCxnSpPr>
        <p:spPr>
          <a:xfrm rot="10800000">
            <a:off x="1092525" y="339386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2" name="Google Shape;322;p45"/>
          <p:cNvSpPr txBox="1"/>
          <p:nvPr/>
        </p:nvSpPr>
        <p:spPr>
          <a:xfrm>
            <a:off x="894825" y="4389625"/>
            <a:ext cx="60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</a:t>
            </a:r>
            <a:endParaRPr b="1"/>
          </a:p>
        </p:txBody>
      </p:sp>
      <p:pic>
        <p:nvPicPr>
          <p:cNvPr id="323" name="Google Shape;32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0213" y="1924890"/>
            <a:ext cx="1096670" cy="678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5"/>
          <p:cNvSpPr/>
          <p:nvPr/>
        </p:nvSpPr>
        <p:spPr>
          <a:xfrm>
            <a:off x="1896225" y="372611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2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25" name="Google Shape;325;p45"/>
          <p:cNvSpPr/>
          <p:nvPr/>
        </p:nvSpPr>
        <p:spPr>
          <a:xfrm>
            <a:off x="1896225" y="3063394"/>
            <a:ext cx="604800" cy="3318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6" name="Google Shape;326;p45"/>
          <p:cNvCxnSpPr>
            <a:stCxn id="325" idx="3"/>
          </p:cNvCxnSpPr>
          <p:nvPr/>
        </p:nvCxnSpPr>
        <p:spPr>
          <a:xfrm flipH="1" rot="10800000">
            <a:off x="2501025" y="3219094"/>
            <a:ext cx="501300" cy="10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7" name="Google Shape;327;p45"/>
          <p:cNvCxnSpPr/>
          <p:nvPr/>
        </p:nvCxnSpPr>
        <p:spPr>
          <a:xfrm rot="10800000">
            <a:off x="2198625" y="339386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8" name="Google Shape;328;p45"/>
          <p:cNvSpPr txBox="1"/>
          <p:nvPr/>
        </p:nvSpPr>
        <p:spPr>
          <a:xfrm>
            <a:off x="1753275" y="4389625"/>
            <a:ext cx="90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students</a:t>
            </a:r>
            <a:endParaRPr b="1" sz="1200"/>
          </a:p>
        </p:txBody>
      </p:sp>
      <p:sp>
        <p:nvSpPr>
          <p:cNvPr id="329" name="Google Shape;329;p45"/>
          <p:cNvSpPr/>
          <p:nvPr/>
        </p:nvSpPr>
        <p:spPr>
          <a:xfrm>
            <a:off x="3002325" y="372611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3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30" name="Google Shape;330;p45"/>
          <p:cNvSpPr/>
          <p:nvPr/>
        </p:nvSpPr>
        <p:spPr>
          <a:xfrm>
            <a:off x="3002325" y="3063394"/>
            <a:ext cx="604800" cy="3318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1" name="Google Shape;331;p45"/>
          <p:cNvCxnSpPr>
            <a:stCxn id="330" idx="3"/>
          </p:cNvCxnSpPr>
          <p:nvPr/>
        </p:nvCxnSpPr>
        <p:spPr>
          <a:xfrm flipH="1" rot="10800000">
            <a:off x="3607125" y="3219094"/>
            <a:ext cx="501300" cy="10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2" name="Google Shape;332;p45"/>
          <p:cNvCxnSpPr/>
          <p:nvPr/>
        </p:nvCxnSpPr>
        <p:spPr>
          <a:xfrm rot="10800000">
            <a:off x="3304725" y="339386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" name="Google Shape;333;p45"/>
          <p:cNvSpPr/>
          <p:nvPr/>
        </p:nvSpPr>
        <p:spPr>
          <a:xfrm>
            <a:off x="4108425" y="372611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4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34" name="Google Shape;334;p45"/>
          <p:cNvSpPr/>
          <p:nvPr/>
        </p:nvSpPr>
        <p:spPr>
          <a:xfrm>
            <a:off x="4108425" y="3063394"/>
            <a:ext cx="604800" cy="3318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5" name="Google Shape;335;p45"/>
          <p:cNvCxnSpPr/>
          <p:nvPr/>
        </p:nvCxnSpPr>
        <p:spPr>
          <a:xfrm rot="10800000">
            <a:off x="4410825" y="3401588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6" name="Google Shape;336;p45"/>
          <p:cNvSpPr txBox="1"/>
          <p:nvPr/>
        </p:nvSpPr>
        <p:spPr>
          <a:xfrm>
            <a:off x="2913225" y="4389625"/>
            <a:ext cx="90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opened</a:t>
            </a:r>
            <a:endParaRPr b="1" sz="1200"/>
          </a:p>
        </p:txBody>
      </p:sp>
      <p:sp>
        <p:nvSpPr>
          <p:cNvPr id="337" name="Google Shape;337;p45"/>
          <p:cNvSpPr txBox="1"/>
          <p:nvPr/>
        </p:nvSpPr>
        <p:spPr>
          <a:xfrm>
            <a:off x="4108425" y="4405075"/>
            <a:ext cx="75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their</a:t>
            </a:r>
            <a:endParaRPr b="1" sz="1200"/>
          </a:p>
        </p:txBody>
      </p:sp>
      <p:cxnSp>
        <p:nvCxnSpPr>
          <p:cNvPr id="338" name="Google Shape;338;p45"/>
          <p:cNvCxnSpPr/>
          <p:nvPr/>
        </p:nvCxnSpPr>
        <p:spPr>
          <a:xfrm rot="10800000">
            <a:off x="4286225" y="1629844"/>
            <a:ext cx="14400" cy="14538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9" name="Google Shape;339;p45"/>
          <p:cNvSpPr txBox="1"/>
          <p:nvPr/>
        </p:nvSpPr>
        <p:spPr>
          <a:xfrm>
            <a:off x="4108425" y="1229650"/>
            <a:ext cx="36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</a:rPr>
              <a:t>h</a:t>
            </a:r>
            <a:r>
              <a:rPr b="1" baseline="-25000" lang="en">
                <a:solidFill>
                  <a:srgbClr val="FF9900"/>
                </a:solidFill>
              </a:rPr>
              <a:t>4</a:t>
            </a:r>
            <a:endParaRPr b="1" baseline="-25000">
              <a:solidFill>
                <a:srgbClr val="FF9900"/>
              </a:solidFill>
            </a:endParaRPr>
          </a:p>
        </p:txBody>
      </p:sp>
      <p:cxnSp>
        <p:nvCxnSpPr>
          <p:cNvPr id="340" name="Google Shape;340;p45"/>
          <p:cNvCxnSpPr>
            <a:endCxn id="319" idx="0"/>
          </p:cNvCxnSpPr>
          <p:nvPr/>
        </p:nvCxnSpPr>
        <p:spPr>
          <a:xfrm flipH="1">
            <a:off x="1092525" y="1566394"/>
            <a:ext cx="2855100" cy="1497000"/>
          </a:xfrm>
          <a:prstGeom prst="straightConnector1">
            <a:avLst/>
          </a:prstGeom>
          <a:noFill/>
          <a:ln cap="flat" cmpd="sng" w="28575">
            <a:solidFill>
              <a:srgbClr val="0563C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" name="Google Shape;341;p45"/>
          <p:cNvCxnSpPr>
            <a:endCxn id="325" idx="0"/>
          </p:cNvCxnSpPr>
          <p:nvPr/>
        </p:nvCxnSpPr>
        <p:spPr>
          <a:xfrm flipH="1">
            <a:off x="2198625" y="1682794"/>
            <a:ext cx="1801800" cy="1380600"/>
          </a:xfrm>
          <a:prstGeom prst="straightConnector1">
            <a:avLst/>
          </a:prstGeom>
          <a:noFill/>
          <a:ln cap="flat" cmpd="sng" w="28575">
            <a:solidFill>
              <a:srgbClr val="0563C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" name="Google Shape;342;p45"/>
          <p:cNvCxnSpPr/>
          <p:nvPr/>
        </p:nvCxnSpPr>
        <p:spPr>
          <a:xfrm flipH="1">
            <a:off x="3363875" y="1799175"/>
            <a:ext cx="710700" cy="1199700"/>
          </a:xfrm>
          <a:prstGeom prst="straightConnector1">
            <a:avLst/>
          </a:prstGeom>
          <a:noFill/>
          <a:ln cap="flat" cmpd="sng" w="28575">
            <a:solidFill>
              <a:srgbClr val="0563C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3" name="Google Shape;343;p45"/>
          <p:cNvSpPr txBox="1"/>
          <p:nvPr/>
        </p:nvSpPr>
        <p:spPr>
          <a:xfrm rot="-1675556">
            <a:off x="1484540" y="1928234"/>
            <a:ext cx="1745565" cy="3694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563C1"/>
                </a:solidFill>
              </a:rPr>
              <a:t>compute dot product</a:t>
            </a:r>
            <a:endParaRPr b="1" baseline="-25000" sz="1200">
              <a:solidFill>
                <a:srgbClr val="0563C1"/>
              </a:solidFill>
            </a:endParaRPr>
          </a:p>
        </p:txBody>
      </p:sp>
      <p:cxnSp>
        <p:nvCxnSpPr>
          <p:cNvPr id="344" name="Google Shape;344;p45"/>
          <p:cNvCxnSpPr/>
          <p:nvPr/>
        </p:nvCxnSpPr>
        <p:spPr>
          <a:xfrm flipH="1" rot="10800000">
            <a:off x="4476825" y="1428850"/>
            <a:ext cx="411900" cy="9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5" name="Google Shape;345;p45"/>
          <p:cNvSpPr txBox="1"/>
          <p:nvPr/>
        </p:nvSpPr>
        <p:spPr>
          <a:xfrm rot="797">
            <a:off x="5012275" y="1152700"/>
            <a:ext cx="1293900" cy="5541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get attention weights</a:t>
            </a:r>
            <a:endParaRPr b="1" baseline="-25000" sz="1200">
              <a:solidFill>
                <a:schemeClr val="dk2"/>
              </a:solidFill>
            </a:endParaRPr>
          </a:p>
        </p:txBody>
      </p:sp>
      <p:sp>
        <p:nvSpPr>
          <p:cNvPr id="346" name="Google Shape;346;p45"/>
          <p:cNvSpPr txBox="1"/>
          <p:nvPr/>
        </p:nvSpPr>
        <p:spPr>
          <a:xfrm rot="674">
            <a:off x="6841624" y="1151050"/>
            <a:ext cx="1530900" cy="5541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w</a:t>
            </a:r>
            <a:r>
              <a:rPr b="1" lang="en" sz="1200">
                <a:solidFill>
                  <a:schemeClr val="dk2"/>
                </a:solidFill>
              </a:rPr>
              <a:t>eighted sum of the hidden states</a:t>
            </a:r>
            <a:endParaRPr b="1" baseline="-25000" sz="1200">
              <a:solidFill>
                <a:schemeClr val="dk2"/>
              </a:solidFill>
            </a:endParaRPr>
          </a:p>
        </p:txBody>
      </p:sp>
      <p:sp>
        <p:nvSpPr>
          <p:cNvPr id="347" name="Google Shape;347;p45"/>
          <p:cNvSpPr txBox="1"/>
          <p:nvPr/>
        </p:nvSpPr>
        <p:spPr>
          <a:xfrm rot="601">
            <a:off x="6876675" y="2079700"/>
            <a:ext cx="1715400" cy="3693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concatenate with h</a:t>
            </a:r>
            <a:r>
              <a:rPr b="1" baseline="-25000" lang="en" sz="1200">
                <a:solidFill>
                  <a:schemeClr val="dk2"/>
                </a:solidFill>
              </a:rPr>
              <a:t>4</a:t>
            </a:r>
            <a:endParaRPr b="1" baseline="-25000" sz="1200">
              <a:solidFill>
                <a:schemeClr val="dk2"/>
              </a:solidFill>
            </a:endParaRPr>
          </a:p>
        </p:txBody>
      </p:sp>
      <p:cxnSp>
        <p:nvCxnSpPr>
          <p:cNvPr id="348" name="Google Shape;348;p45"/>
          <p:cNvCxnSpPr>
            <a:endCxn id="346" idx="1"/>
          </p:cNvCxnSpPr>
          <p:nvPr/>
        </p:nvCxnSpPr>
        <p:spPr>
          <a:xfrm flipH="1" rot="10800000">
            <a:off x="6320224" y="1427950"/>
            <a:ext cx="521400" cy="51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45"/>
          <p:cNvCxnSpPr/>
          <p:nvPr/>
        </p:nvCxnSpPr>
        <p:spPr>
          <a:xfrm>
            <a:off x="7446524" y="1682800"/>
            <a:ext cx="2400" cy="3720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" name="Google Shape;350;p45"/>
          <p:cNvCxnSpPr/>
          <p:nvPr/>
        </p:nvCxnSpPr>
        <p:spPr>
          <a:xfrm rot="10800000">
            <a:off x="6150724" y="2263750"/>
            <a:ext cx="690900" cy="1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1" name="Google Shape;351;p45"/>
          <p:cNvSpPr txBox="1"/>
          <p:nvPr/>
        </p:nvSpPr>
        <p:spPr>
          <a:xfrm>
            <a:off x="6320625" y="3219100"/>
            <a:ext cx="1530900" cy="8619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Q: is this optimal?</a:t>
            </a:r>
            <a:endParaRPr b="1" i="1" sz="2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6"/>
          <p:cNvSpPr txBox="1"/>
          <p:nvPr>
            <p:ph type="title"/>
          </p:nvPr>
        </p:nvSpPr>
        <p:spPr>
          <a:xfrm>
            <a:off x="311700" y="142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Another issue with RNNs/LSTMs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57" name="Google Shape;357;p46"/>
          <p:cNvSpPr txBox="1"/>
          <p:nvPr>
            <p:ph idx="1" type="body"/>
          </p:nvPr>
        </p:nvSpPr>
        <p:spPr>
          <a:xfrm>
            <a:off x="311700" y="2132725"/>
            <a:ext cx="8520600" cy="24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Both RNNs and LSTMs operate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sequentially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which limits their computational efficiency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Computations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cannot be parallelized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(as hidden states from previous steps are required)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This means that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time complexity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grows as a function of sequence length!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7"/>
          <p:cNvSpPr txBox="1"/>
          <p:nvPr>
            <p:ph type="title"/>
          </p:nvPr>
        </p:nvSpPr>
        <p:spPr>
          <a:xfrm>
            <a:off x="311700" y="696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Language modeling without recursion?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63" name="Google Shape;363;p47"/>
          <p:cNvSpPr txBox="1"/>
          <p:nvPr>
            <p:ph idx="1" type="body"/>
          </p:nvPr>
        </p:nvSpPr>
        <p:spPr>
          <a:xfrm>
            <a:off x="311700" y="1404350"/>
            <a:ext cx="8520600" cy="32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b="1" lang="en" u="sng">
                <a:latin typeface="Lora"/>
                <a:ea typeface="Lora"/>
                <a:cs typeface="Lora"/>
                <a:sym typeface="Lora"/>
              </a:rPr>
              <a:t>Q: </a:t>
            </a:r>
            <a:r>
              <a:rPr b="1" lang="en" u="sng">
                <a:latin typeface="Lora"/>
                <a:ea typeface="Lora"/>
                <a:cs typeface="Lora"/>
                <a:sym typeface="Lora"/>
              </a:rPr>
              <a:t>Can we build an architecture for LM that does without recursion?</a:t>
            </a:r>
            <a:endParaRPr b="1" u="sng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 sz="1800">
                <a:latin typeface="Lora"/>
                <a:ea typeface="Lora"/>
                <a:cs typeface="Lora"/>
                <a:sym typeface="Lora"/>
              </a:rPr>
              <a:t>Relies on </a:t>
            </a:r>
            <a:r>
              <a:rPr b="1" lang="en" sz="1800">
                <a:latin typeface="Lora"/>
                <a:ea typeface="Lora"/>
                <a:cs typeface="Lora"/>
                <a:sym typeface="Lora"/>
              </a:rPr>
              <a:t>static representations </a:t>
            </a:r>
            <a:r>
              <a:rPr lang="en" sz="1800">
                <a:latin typeface="Lora"/>
                <a:ea typeface="Lora"/>
                <a:cs typeface="Lora"/>
                <a:sym typeface="Lora"/>
              </a:rPr>
              <a:t>of inputs (i.e., not obtained through recursive computations)?</a:t>
            </a:r>
            <a:endParaRPr sz="18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Simultaneously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performs language modeling (predicting the next word, given past context) on the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entire sequence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avoiding recurrence and its computational disadvantages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 sz="1800">
                <a:latin typeface="Lora"/>
                <a:ea typeface="Lora"/>
                <a:cs typeface="Lora"/>
                <a:sym typeface="Lora"/>
              </a:rPr>
              <a:t>Leverages attention, making it possible to </a:t>
            </a:r>
            <a:r>
              <a:rPr b="1" lang="en" sz="1800">
                <a:latin typeface="Lora"/>
                <a:ea typeface="Lora"/>
                <a:cs typeface="Lora"/>
                <a:sym typeface="Lora"/>
              </a:rPr>
              <a:t>dynamically access information from previous states</a:t>
            </a:r>
            <a:r>
              <a:rPr lang="en" sz="1800">
                <a:latin typeface="Lora"/>
                <a:ea typeface="Lora"/>
                <a:cs typeface="Lora"/>
                <a:sym typeface="Lora"/>
              </a:rPr>
              <a:t>, avoiding the </a:t>
            </a:r>
            <a:r>
              <a:rPr b="1" lang="en" sz="1800">
                <a:latin typeface="Lora"/>
                <a:ea typeface="Lora"/>
                <a:cs typeface="Lora"/>
                <a:sym typeface="Lora"/>
              </a:rPr>
              <a:t>information bottleneck</a:t>
            </a:r>
            <a:endParaRPr b="1" sz="18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-&gt;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Attention is all you need!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(Vaswani et al., 2017)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8"/>
          <p:cNvSpPr txBox="1"/>
          <p:nvPr>
            <p:ph type="title"/>
          </p:nvPr>
        </p:nvSpPr>
        <p:spPr>
          <a:xfrm>
            <a:off x="311700" y="696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Some terminology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69" name="Google Shape;369;p48"/>
          <p:cNvSpPr txBox="1"/>
          <p:nvPr>
            <p:ph idx="1" type="body"/>
          </p:nvPr>
        </p:nvSpPr>
        <p:spPr>
          <a:xfrm>
            <a:off x="311700" y="1404350"/>
            <a:ext cx="8520600" cy="32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query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is a representation we want to “update”, based on information from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other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parts of the input (in our NMT model, that would be the hidden state of the decoder; for LM, it is each token in the sequence)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key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is a representation we “compare” the query to, to obtain attention weights (in NMT, the hidden states of the encoder; for LM, all previous tokens)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value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is a representation we multiply by the attention weights (in NMT, this is the hidden states of the encoder; for LM, this is all previous tokens)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In language modeling,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query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key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and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value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are the slightly transformed representations of the same input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9"/>
          <p:cNvSpPr/>
          <p:nvPr/>
        </p:nvSpPr>
        <p:spPr>
          <a:xfrm>
            <a:off x="889225" y="3966438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1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75" name="Google Shape;375;p49"/>
          <p:cNvSpPr/>
          <p:nvPr/>
        </p:nvSpPr>
        <p:spPr>
          <a:xfrm>
            <a:off x="959875" y="2986450"/>
            <a:ext cx="3781800" cy="6351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self-</a:t>
            </a:r>
            <a:r>
              <a:rPr b="1" lang="en"/>
              <a:t>attention</a:t>
            </a:r>
            <a:endParaRPr b="1"/>
          </a:p>
        </p:txBody>
      </p:sp>
      <p:cxnSp>
        <p:nvCxnSpPr>
          <p:cNvPr id="376" name="Google Shape;376;p49"/>
          <p:cNvCxnSpPr/>
          <p:nvPr/>
        </p:nvCxnSpPr>
        <p:spPr>
          <a:xfrm rot="10800000">
            <a:off x="1191625" y="362021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7" name="Google Shape;377;p49"/>
          <p:cNvSpPr txBox="1"/>
          <p:nvPr/>
        </p:nvSpPr>
        <p:spPr>
          <a:xfrm>
            <a:off x="959875" y="4615975"/>
            <a:ext cx="60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the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78" name="Google Shape;378;p49"/>
          <p:cNvSpPr/>
          <p:nvPr/>
        </p:nvSpPr>
        <p:spPr>
          <a:xfrm>
            <a:off x="2065975" y="395246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2</a:t>
            </a:r>
            <a:endParaRPr b="1" baseline="-25000" sz="1800">
              <a:solidFill>
                <a:srgbClr val="FFFFFF"/>
              </a:solidFill>
            </a:endParaRPr>
          </a:p>
        </p:txBody>
      </p:sp>
      <p:cxnSp>
        <p:nvCxnSpPr>
          <p:cNvPr id="379" name="Google Shape;379;p49"/>
          <p:cNvCxnSpPr/>
          <p:nvPr/>
        </p:nvCxnSpPr>
        <p:spPr>
          <a:xfrm rot="10800000">
            <a:off x="2368375" y="362021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0" name="Google Shape;380;p49"/>
          <p:cNvSpPr txBox="1"/>
          <p:nvPr/>
        </p:nvSpPr>
        <p:spPr>
          <a:xfrm>
            <a:off x="1923025" y="4615975"/>
            <a:ext cx="90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students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81" name="Google Shape;381;p49"/>
          <p:cNvSpPr/>
          <p:nvPr/>
        </p:nvSpPr>
        <p:spPr>
          <a:xfrm>
            <a:off x="3172075" y="395246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3</a:t>
            </a:r>
            <a:endParaRPr b="1" baseline="-25000" sz="1800">
              <a:solidFill>
                <a:srgbClr val="FFFFFF"/>
              </a:solidFill>
            </a:endParaRPr>
          </a:p>
        </p:txBody>
      </p:sp>
      <p:cxnSp>
        <p:nvCxnSpPr>
          <p:cNvPr id="382" name="Google Shape;382;p49"/>
          <p:cNvCxnSpPr/>
          <p:nvPr/>
        </p:nvCxnSpPr>
        <p:spPr>
          <a:xfrm rot="10800000">
            <a:off x="3403825" y="359226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3" name="Google Shape;383;p49"/>
          <p:cNvSpPr/>
          <p:nvPr/>
        </p:nvSpPr>
        <p:spPr>
          <a:xfrm>
            <a:off x="4207525" y="3974163"/>
            <a:ext cx="604800" cy="635100"/>
          </a:xfrm>
          <a:prstGeom prst="ellipse">
            <a:avLst/>
          </a:prstGeom>
          <a:solidFill>
            <a:srgbClr val="0097A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x</a:t>
            </a:r>
            <a:r>
              <a:rPr b="1" baseline="-25000" lang="en" sz="1800">
                <a:solidFill>
                  <a:srgbClr val="FFFFFF"/>
                </a:solidFill>
              </a:rPr>
              <a:t>4</a:t>
            </a:r>
            <a:endParaRPr b="1" baseline="-25000" sz="1800">
              <a:solidFill>
                <a:srgbClr val="FFFFFF"/>
              </a:solidFill>
            </a:endParaRPr>
          </a:p>
        </p:txBody>
      </p:sp>
      <p:cxnSp>
        <p:nvCxnSpPr>
          <p:cNvPr id="384" name="Google Shape;384;p49"/>
          <p:cNvCxnSpPr/>
          <p:nvPr/>
        </p:nvCxnSpPr>
        <p:spPr>
          <a:xfrm rot="10800000">
            <a:off x="4509925" y="3620213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5" name="Google Shape;385;p49"/>
          <p:cNvSpPr txBox="1"/>
          <p:nvPr/>
        </p:nvSpPr>
        <p:spPr>
          <a:xfrm>
            <a:off x="3082975" y="4615975"/>
            <a:ext cx="90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opened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86" name="Google Shape;386;p49"/>
          <p:cNvSpPr txBox="1"/>
          <p:nvPr/>
        </p:nvSpPr>
        <p:spPr>
          <a:xfrm>
            <a:off x="4278175" y="4631425"/>
            <a:ext cx="75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their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87" name="Google Shape;387;p49"/>
          <p:cNvCxnSpPr/>
          <p:nvPr/>
        </p:nvCxnSpPr>
        <p:spPr>
          <a:xfrm rot="10800000">
            <a:off x="2307875" y="2632188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8" name="Google Shape;388;p49"/>
          <p:cNvCxnSpPr/>
          <p:nvPr/>
        </p:nvCxnSpPr>
        <p:spPr>
          <a:xfrm rot="10800000">
            <a:off x="3403825" y="2632188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9" name="Google Shape;389;p49"/>
          <p:cNvCxnSpPr/>
          <p:nvPr/>
        </p:nvCxnSpPr>
        <p:spPr>
          <a:xfrm rot="10800000">
            <a:off x="4509925" y="2632188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0" name="Google Shape;390;p49"/>
          <p:cNvCxnSpPr/>
          <p:nvPr/>
        </p:nvCxnSpPr>
        <p:spPr>
          <a:xfrm rot="10800000">
            <a:off x="1191625" y="2632188"/>
            <a:ext cx="0" cy="331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1" name="Google Shape;391;p49"/>
          <p:cNvSpPr/>
          <p:nvPr/>
        </p:nvSpPr>
        <p:spPr>
          <a:xfrm>
            <a:off x="889225" y="1974638"/>
            <a:ext cx="604800" cy="6351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y</a:t>
            </a:r>
            <a:r>
              <a:rPr b="1" baseline="-25000" lang="en" sz="1800">
                <a:solidFill>
                  <a:srgbClr val="FFFFFF"/>
                </a:solidFill>
              </a:rPr>
              <a:t>1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92" name="Google Shape;392;p49"/>
          <p:cNvSpPr/>
          <p:nvPr/>
        </p:nvSpPr>
        <p:spPr>
          <a:xfrm>
            <a:off x="1995325" y="1974638"/>
            <a:ext cx="604800" cy="6351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y</a:t>
            </a:r>
            <a:r>
              <a:rPr b="1" baseline="-25000" lang="en" sz="1800">
                <a:solidFill>
                  <a:srgbClr val="FFFFFF"/>
                </a:solidFill>
              </a:rPr>
              <a:t>2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93" name="Google Shape;393;p49"/>
          <p:cNvSpPr/>
          <p:nvPr/>
        </p:nvSpPr>
        <p:spPr>
          <a:xfrm>
            <a:off x="3101425" y="1974638"/>
            <a:ext cx="604800" cy="6351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y</a:t>
            </a:r>
            <a:r>
              <a:rPr b="1" baseline="-25000" lang="en" sz="1800">
                <a:solidFill>
                  <a:srgbClr val="FFFFFF"/>
                </a:solidFill>
              </a:rPr>
              <a:t>3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94" name="Google Shape;394;p49"/>
          <p:cNvSpPr/>
          <p:nvPr/>
        </p:nvSpPr>
        <p:spPr>
          <a:xfrm>
            <a:off x="4207525" y="1974638"/>
            <a:ext cx="604800" cy="6351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y</a:t>
            </a:r>
            <a:r>
              <a:rPr b="1" baseline="-25000" lang="en" sz="1800">
                <a:solidFill>
                  <a:srgbClr val="FFFFFF"/>
                </a:solidFill>
              </a:rPr>
              <a:t>4</a:t>
            </a:r>
            <a:endParaRPr b="1" baseline="-25000" sz="1800">
              <a:solidFill>
                <a:srgbClr val="FFFFFF"/>
              </a:solidFill>
            </a:endParaRPr>
          </a:p>
        </p:txBody>
      </p:sp>
      <p:sp>
        <p:nvSpPr>
          <p:cNvPr id="395" name="Google Shape;395;p49"/>
          <p:cNvSpPr/>
          <p:nvPr/>
        </p:nvSpPr>
        <p:spPr>
          <a:xfrm>
            <a:off x="5915825" y="666550"/>
            <a:ext cx="2290800" cy="748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probability distribution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 for what the next word may be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96" name="Google Shape;396;p49"/>
          <p:cNvSpPr/>
          <p:nvPr/>
        </p:nvSpPr>
        <p:spPr>
          <a:xfrm>
            <a:off x="5863600" y="3838550"/>
            <a:ext cx="2632200" cy="1101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ora"/>
                <a:ea typeface="Lora"/>
                <a:cs typeface="Lora"/>
                <a:sym typeface="Lora"/>
              </a:rPr>
              <a:t>“static” representation of each input token</a:t>
            </a:r>
            <a:r>
              <a:rPr lang="en" sz="1200">
                <a:latin typeface="Lora"/>
                <a:ea typeface="Lora"/>
                <a:cs typeface="Lora"/>
                <a:sym typeface="Lora"/>
              </a:rPr>
              <a:t>: each token is transformed into a vector based on some independent transformation (e.g., embeddings, multiplication by fixed weights, etc)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97" name="Google Shape;397;p49"/>
          <p:cNvSpPr txBox="1"/>
          <p:nvPr>
            <p:ph type="title"/>
          </p:nvPr>
        </p:nvSpPr>
        <p:spPr>
          <a:xfrm>
            <a:off x="122575" y="21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Schematic representation of what we want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98" name="Google Shape;398;p49"/>
          <p:cNvPicPr preferRelativeResize="0"/>
          <p:nvPr/>
        </p:nvPicPr>
        <p:blipFill rotWithShape="1">
          <a:blip r:embed="rId3">
            <a:alphaModFix/>
          </a:blip>
          <a:srcRect b="0" l="0" r="0" t="41493"/>
          <a:stretch/>
        </p:blipFill>
        <p:spPr>
          <a:xfrm>
            <a:off x="731100" y="842350"/>
            <a:ext cx="1096649" cy="397199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49"/>
          <p:cNvSpPr/>
          <p:nvPr/>
        </p:nvSpPr>
        <p:spPr>
          <a:xfrm>
            <a:off x="1331550" y="786450"/>
            <a:ext cx="87600" cy="150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9"/>
          <p:cNvSpPr/>
          <p:nvPr/>
        </p:nvSpPr>
        <p:spPr>
          <a:xfrm>
            <a:off x="5863600" y="1861525"/>
            <a:ext cx="2632200" cy="949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representation of each token in the sequence </a:t>
            </a:r>
            <a:r>
              <a:rPr b="1" lang="en" sz="1200">
                <a:latin typeface="Lora"/>
                <a:ea typeface="Lora"/>
                <a:cs typeface="Lora"/>
                <a:sym typeface="Lora"/>
              </a:rPr>
              <a:t>informed by all previous tokens in the sequence through attention</a:t>
            </a:r>
            <a:endParaRPr b="1" sz="12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01" name="Google Shape;401;p49"/>
          <p:cNvPicPr preferRelativeResize="0"/>
          <p:nvPr/>
        </p:nvPicPr>
        <p:blipFill rotWithShape="1">
          <a:blip r:embed="rId3">
            <a:alphaModFix/>
          </a:blip>
          <a:srcRect b="0" l="0" r="0" t="41493"/>
          <a:stretch/>
        </p:blipFill>
        <p:spPr>
          <a:xfrm>
            <a:off x="2980425" y="823075"/>
            <a:ext cx="1096649" cy="397199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49"/>
          <p:cNvSpPr/>
          <p:nvPr/>
        </p:nvSpPr>
        <p:spPr>
          <a:xfrm>
            <a:off x="3580125" y="775525"/>
            <a:ext cx="87600" cy="150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3" name="Google Shape;403;p49"/>
          <p:cNvPicPr preferRelativeResize="0"/>
          <p:nvPr/>
        </p:nvPicPr>
        <p:blipFill rotWithShape="1">
          <a:blip r:embed="rId3">
            <a:alphaModFix/>
          </a:blip>
          <a:srcRect b="0" l="0" r="0" t="41493"/>
          <a:stretch/>
        </p:blipFill>
        <p:spPr>
          <a:xfrm flipH="1">
            <a:off x="1847350" y="842350"/>
            <a:ext cx="1096649" cy="397199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49"/>
          <p:cNvSpPr/>
          <p:nvPr/>
        </p:nvSpPr>
        <p:spPr>
          <a:xfrm>
            <a:off x="2249025" y="786450"/>
            <a:ext cx="87600" cy="150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5" name="Google Shape;405;p49"/>
          <p:cNvPicPr preferRelativeResize="0"/>
          <p:nvPr/>
        </p:nvPicPr>
        <p:blipFill rotWithShape="1">
          <a:blip r:embed="rId3">
            <a:alphaModFix/>
          </a:blip>
          <a:srcRect b="0" l="0" r="0" t="41493"/>
          <a:stretch/>
        </p:blipFill>
        <p:spPr>
          <a:xfrm flipH="1">
            <a:off x="4120050" y="806700"/>
            <a:ext cx="1096649" cy="397199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49"/>
          <p:cNvSpPr/>
          <p:nvPr/>
        </p:nvSpPr>
        <p:spPr>
          <a:xfrm>
            <a:off x="4521725" y="750800"/>
            <a:ext cx="87600" cy="150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9"/>
          <p:cNvSpPr/>
          <p:nvPr/>
        </p:nvSpPr>
        <p:spPr>
          <a:xfrm>
            <a:off x="738475" y="1408500"/>
            <a:ext cx="906300" cy="397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FFN with softmax</a:t>
            </a:r>
            <a:endParaRPr b="1" sz="1000"/>
          </a:p>
        </p:txBody>
      </p:sp>
      <p:sp>
        <p:nvSpPr>
          <p:cNvPr id="408" name="Google Shape;408;p49"/>
          <p:cNvSpPr/>
          <p:nvPr/>
        </p:nvSpPr>
        <p:spPr>
          <a:xfrm>
            <a:off x="1854725" y="1408500"/>
            <a:ext cx="906300" cy="397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FFN with softmax</a:t>
            </a:r>
            <a:endParaRPr b="1" sz="1000"/>
          </a:p>
        </p:txBody>
      </p:sp>
      <p:sp>
        <p:nvSpPr>
          <p:cNvPr id="409" name="Google Shape;409;p49"/>
          <p:cNvSpPr/>
          <p:nvPr/>
        </p:nvSpPr>
        <p:spPr>
          <a:xfrm>
            <a:off x="3021325" y="1398863"/>
            <a:ext cx="906300" cy="397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FFN with softmax</a:t>
            </a:r>
            <a:endParaRPr b="1" sz="1000"/>
          </a:p>
        </p:txBody>
      </p:sp>
      <p:sp>
        <p:nvSpPr>
          <p:cNvPr id="410" name="Google Shape;410;p49"/>
          <p:cNvSpPr/>
          <p:nvPr/>
        </p:nvSpPr>
        <p:spPr>
          <a:xfrm>
            <a:off x="4118850" y="1390663"/>
            <a:ext cx="906300" cy="397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FFN with softmax</a:t>
            </a:r>
            <a:endParaRPr b="1" sz="1000"/>
          </a:p>
        </p:txBody>
      </p:sp>
      <p:cxnSp>
        <p:nvCxnSpPr>
          <p:cNvPr id="411" name="Google Shape;411;p49"/>
          <p:cNvCxnSpPr>
            <a:endCxn id="408" idx="2"/>
          </p:cNvCxnSpPr>
          <p:nvPr/>
        </p:nvCxnSpPr>
        <p:spPr>
          <a:xfrm rot="10800000">
            <a:off x="2307875" y="1805700"/>
            <a:ext cx="0" cy="1863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2" name="Google Shape;412;p49"/>
          <p:cNvCxnSpPr/>
          <p:nvPr/>
        </p:nvCxnSpPr>
        <p:spPr>
          <a:xfrm rot="10800000">
            <a:off x="3403825" y="1787875"/>
            <a:ext cx="0" cy="1863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3" name="Google Shape;413;p49"/>
          <p:cNvCxnSpPr/>
          <p:nvPr/>
        </p:nvCxnSpPr>
        <p:spPr>
          <a:xfrm rot="10800000">
            <a:off x="4509925" y="1790275"/>
            <a:ext cx="0" cy="1863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49"/>
          <p:cNvCxnSpPr/>
          <p:nvPr/>
        </p:nvCxnSpPr>
        <p:spPr>
          <a:xfrm rot="10800000">
            <a:off x="1191625" y="1805725"/>
            <a:ext cx="0" cy="1863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0"/>
          <p:cNvSpPr txBox="1"/>
          <p:nvPr>
            <p:ph type="title"/>
          </p:nvPr>
        </p:nvSpPr>
        <p:spPr>
          <a:xfrm>
            <a:off x="1099500" y="2640975"/>
            <a:ext cx="6945000" cy="9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Q: how does this mechanism work in practice?</a:t>
            </a:r>
            <a:endParaRPr sz="2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1"/>
          <p:cNvSpPr txBox="1"/>
          <p:nvPr>
            <p:ph type="title"/>
          </p:nvPr>
        </p:nvSpPr>
        <p:spPr>
          <a:xfrm>
            <a:off x="311700" y="696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Initialize input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25" name="Google Shape;425;p51"/>
          <p:cNvSpPr txBox="1"/>
          <p:nvPr>
            <p:ph idx="1" type="body"/>
          </p:nvPr>
        </p:nvSpPr>
        <p:spPr>
          <a:xfrm>
            <a:off x="0" y="1404350"/>
            <a:ext cx="3717300" cy="32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The first thing we do is that we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initialize each of our input as a embedding vectors</a:t>
            </a:r>
            <a:endParaRPr b="1"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In this example, we use 3 inputs 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(i.e., three words) whose initial embedding has dimensionality 4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>
                <a:latin typeface="Lora"/>
                <a:ea typeface="Lora"/>
                <a:cs typeface="Lora"/>
                <a:sym typeface="Lora"/>
              </a:rPr>
              <a:t>Input 1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 = [1, 0, 1, 0]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>
                <a:latin typeface="Lora"/>
                <a:ea typeface="Lora"/>
                <a:cs typeface="Lora"/>
                <a:sym typeface="Lora"/>
              </a:rPr>
              <a:t>Input 2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= [0, 2, 0, 2]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>
                <a:latin typeface="Lora"/>
                <a:ea typeface="Lora"/>
                <a:cs typeface="Lora"/>
                <a:sym typeface="Lora"/>
              </a:rPr>
              <a:t>Input 3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 = [1, 1, 1, 1]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This is just a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word embedding </a:t>
            </a:r>
            <a:endParaRPr b="1" sz="1400"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 </a:t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26" name="Google Shape;42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5775" y="1128704"/>
            <a:ext cx="5628231" cy="3381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2"/>
          <p:cNvSpPr txBox="1"/>
          <p:nvPr>
            <p:ph type="title"/>
          </p:nvPr>
        </p:nvSpPr>
        <p:spPr>
          <a:xfrm>
            <a:off x="311700" y="696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. Initialize weights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32" name="Google Shape;432;p52"/>
          <p:cNvSpPr txBox="1"/>
          <p:nvPr>
            <p:ph idx="1" type="body"/>
          </p:nvPr>
        </p:nvSpPr>
        <p:spPr>
          <a:xfrm>
            <a:off x="0" y="1579800"/>
            <a:ext cx="3603600" cy="26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The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input is projected into three separate vectors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: a query, a key, and a value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This is done by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multiplying the input by a weight matrix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 (which can also alter, e.g., reduce, the dimensionality of the input)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We have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three weight matrices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(learnable parameters): Q, K, V</a:t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33" name="Google Shape;433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8212" y="1404350"/>
            <a:ext cx="5054100" cy="27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52"/>
          <p:cNvSpPr txBox="1"/>
          <p:nvPr/>
        </p:nvSpPr>
        <p:spPr>
          <a:xfrm>
            <a:off x="6260312" y="4383644"/>
            <a:ext cx="2571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From Alammar (2018)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607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Recap: language modeling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314925"/>
            <a:ext cx="8520600" cy="32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Language modeling is the task of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predicting the next word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in a sequence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… technically, this is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forward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language modeling, as opposed to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masked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language modeling, where parts of the sequence are removed or corrupted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It is a task where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sequential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information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 can be very important 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(e.g., as information gets updated over the sequence, and because of syntactic constraints)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b="1" lang="en" sz="1600">
                <a:latin typeface="Lora"/>
                <a:ea typeface="Lora"/>
                <a:cs typeface="Lora"/>
                <a:sym typeface="Lora"/>
              </a:rPr>
              <a:t>Solving language modeling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requires rich semantic, syntactic, and some world knowledge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It is therefore a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great proxy for generalized language knowledge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, and a task that is used to train the vast majority of models these days (also models doing </a:t>
            </a:r>
            <a:r>
              <a:rPr i="1" lang="en" sz="1600">
                <a:latin typeface="Lora"/>
                <a:ea typeface="Lora"/>
                <a:cs typeface="Lora"/>
                <a:sym typeface="Lora"/>
              </a:rPr>
              <a:t>other tasks!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– more on that next week)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b="1" lang="en" sz="1600">
                <a:latin typeface="Lora"/>
                <a:ea typeface="Lora"/>
                <a:cs typeface="Lora"/>
                <a:sym typeface="Lora"/>
              </a:rPr>
              <a:t>RNNs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are the first architecture we see that is fit to doing language modeling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3"/>
          <p:cNvSpPr txBox="1"/>
          <p:nvPr>
            <p:ph type="title"/>
          </p:nvPr>
        </p:nvSpPr>
        <p:spPr>
          <a:xfrm>
            <a:off x="311700" y="208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3. Get Q,K,V vectors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40" name="Google Shape;440;p53"/>
          <p:cNvSpPr txBox="1"/>
          <p:nvPr>
            <p:ph idx="1" type="body"/>
          </p:nvPr>
        </p:nvSpPr>
        <p:spPr>
          <a:xfrm>
            <a:off x="0" y="984888"/>
            <a:ext cx="3603600" cy="26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In this example, the weight matrices are</a:t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41" name="Google Shape;44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275" y="1573263"/>
            <a:ext cx="1981425" cy="27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82824" y="753390"/>
            <a:ext cx="5867400" cy="38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53"/>
          <p:cNvSpPr txBox="1"/>
          <p:nvPr/>
        </p:nvSpPr>
        <p:spPr>
          <a:xfrm>
            <a:off x="6814127" y="4654606"/>
            <a:ext cx="2478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From Karim (2019)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4"/>
          <p:cNvSpPr txBox="1"/>
          <p:nvPr>
            <p:ph type="title"/>
          </p:nvPr>
        </p:nvSpPr>
        <p:spPr>
          <a:xfrm>
            <a:off x="198925" y="221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4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. Calculate attention scores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49" name="Google Shape;449;p54"/>
          <p:cNvSpPr txBox="1"/>
          <p:nvPr>
            <p:ph idx="1" type="body"/>
          </p:nvPr>
        </p:nvSpPr>
        <p:spPr>
          <a:xfrm>
            <a:off x="0" y="1261500"/>
            <a:ext cx="3345900" cy="29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-"/>
            </a:pPr>
            <a:r>
              <a:rPr lang="en" sz="14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To obtain </a:t>
            </a:r>
            <a:r>
              <a:rPr b="1" i="1" lang="en" sz="14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attention scores</a:t>
            </a:r>
            <a:r>
              <a:rPr lang="en" sz="14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, we simply take the dot product between the query from Input 1 (red) and all of the keys (orange)</a:t>
            </a:r>
            <a:endParaRPr sz="14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 sz="14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Since there are 3 key</a:t>
            </a:r>
            <a:r>
              <a:rPr b="1" lang="en" sz="14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" sz="14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representations, we obtain 3 attention scores (blue)</a:t>
            </a:r>
            <a:endParaRPr sz="14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ora"/>
              <a:buChar char="-"/>
            </a:pPr>
            <a:r>
              <a:rPr lang="en" sz="14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Notice how we get the dot product between the query and key for input 1, too</a:t>
            </a:r>
            <a:endParaRPr sz="14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50" name="Google Shape;450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5999" y="794103"/>
            <a:ext cx="5867400" cy="38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54"/>
          <p:cNvSpPr txBox="1"/>
          <p:nvPr/>
        </p:nvSpPr>
        <p:spPr>
          <a:xfrm>
            <a:off x="7465851" y="4654575"/>
            <a:ext cx="1507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From Karim (2019)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5"/>
          <p:cNvSpPr txBox="1"/>
          <p:nvPr>
            <p:ph type="title"/>
          </p:nvPr>
        </p:nvSpPr>
        <p:spPr>
          <a:xfrm>
            <a:off x="148775" y="409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5. Softmax and multiply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57" name="Google Shape;457;p55"/>
          <p:cNvSpPr txBox="1"/>
          <p:nvPr>
            <p:ph idx="1" type="body"/>
          </p:nvPr>
        </p:nvSpPr>
        <p:spPr>
          <a:xfrm>
            <a:off x="75200" y="1787875"/>
            <a:ext cx="3345900" cy="29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We then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run all of the scores through a softmax function</a:t>
            </a:r>
            <a:endParaRPr b="1"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i="1" lang="en" sz="1400">
                <a:latin typeface="Lora"/>
                <a:ea typeface="Lora"/>
                <a:cs typeface="Lora"/>
                <a:sym typeface="Lora"/>
              </a:rPr>
              <a:t>softmax([2,4,4]) = [0.0, 0.5, 0.5]</a:t>
            </a:r>
            <a:endParaRPr i="1"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These are the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attention weights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, which we then multiply by the </a:t>
            </a:r>
            <a:r>
              <a:rPr i="1" lang="en" sz="1400">
                <a:latin typeface="Lora"/>
                <a:ea typeface="Lora"/>
                <a:cs typeface="Lora"/>
                <a:sym typeface="Lora"/>
              </a:rPr>
              <a:t>value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vectors, creating weighted values</a:t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58" name="Google Shape;458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5900" y="1050151"/>
            <a:ext cx="5798101" cy="34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55"/>
          <p:cNvSpPr txBox="1"/>
          <p:nvPr/>
        </p:nvSpPr>
        <p:spPr>
          <a:xfrm>
            <a:off x="7146276" y="4537250"/>
            <a:ext cx="175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From Karim (2019)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6"/>
          <p:cNvSpPr txBox="1"/>
          <p:nvPr>
            <p:ph type="title"/>
          </p:nvPr>
        </p:nvSpPr>
        <p:spPr>
          <a:xfrm>
            <a:off x="186375" y="477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6. Sum weighted values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65" name="Google Shape;465;p56"/>
          <p:cNvSpPr txBox="1"/>
          <p:nvPr>
            <p:ph idx="1" type="body"/>
          </p:nvPr>
        </p:nvSpPr>
        <p:spPr>
          <a:xfrm>
            <a:off x="75200" y="1787875"/>
            <a:ext cx="3345900" cy="29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Lastly,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we take all </a:t>
            </a:r>
            <a:r>
              <a:rPr b="1" i="1" lang="en" sz="1400">
                <a:latin typeface="Lora"/>
                <a:ea typeface="Lora"/>
                <a:cs typeface="Lora"/>
                <a:sym typeface="Lora"/>
              </a:rPr>
              <a:t>weighted values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 (yellow),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 and sum them element-wise</a:t>
            </a:r>
            <a:endParaRPr b="1"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-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The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resulting vector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 (dark green) is based on the </a:t>
            </a:r>
            <a:r>
              <a:rPr b="1" lang="en" sz="1400">
                <a:latin typeface="Lora"/>
                <a:ea typeface="Lora"/>
                <a:cs typeface="Lora"/>
                <a:sym typeface="Lora"/>
              </a:rPr>
              <a:t>query representation from Input 1, interacting with all other keys </a:t>
            </a:r>
            <a:r>
              <a:rPr lang="en" sz="1400">
                <a:latin typeface="Lora"/>
                <a:ea typeface="Lora"/>
                <a:cs typeface="Lora"/>
                <a:sym typeface="Lora"/>
              </a:rPr>
              <a:t>(including itself)</a:t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66" name="Google Shape;466;p56"/>
          <p:cNvSpPr txBox="1"/>
          <p:nvPr/>
        </p:nvSpPr>
        <p:spPr>
          <a:xfrm>
            <a:off x="7146276" y="4537250"/>
            <a:ext cx="175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From Karim (2019)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67" name="Google Shape;467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1101" y="994754"/>
            <a:ext cx="5722901" cy="3441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7"/>
          <p:cNvSpPr txBox="1"/>
          <p:nvPr>
            <p:ph type="title"/>
          </p:nvPr>
        </p:nvSpPr>
        <p:spPr>
          <a:xfrm>
            <a:off x="186375" y="477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7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. Repeat for remaining inputs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73" name="Google Shape;473;p57"/>
          <p:cNvSpPr txBox="1"/>
          <p:nvPr>
            <p:ph idx="1" type="body"/>
          </p:nvPr>
        </p:nvSpPr>
        <p:spPr>
          <a:xfrm>
            <a:off x="186375" y="1103250"/>
            <a:ext cx="3345900" cy="37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76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We then repeat the</a:t>
            </a:r>
            <a:r>
              <a:rPr b="1"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 same steps for the subsequent inputs</a:t>
            </a:r>
            <a:endParaRPr b="1"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  <a:p>
            <a:pPr indent="-2476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Notice how in each case we are calculating </a:t>
            </a:r>
            <a:r>
              <a:rPr b="1"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attention and output vectors for each position independently</a:t>
            </a:r>
            <a:endParaRPr b="1"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  <a:p>
            <a:pPr indent="-2476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In practice, this is done simultaneously as matrices</a:t>
            </a:r>
            <a:endParaRPr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i="1"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  <a:p>
            <a:pPr indent="-2476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Notice also that we there is </a:t>
            </a:r>
            <a:r>
              <a:rPr b="1"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no hidden state coming from an output network </a:t>
            </a:r>
            <a:r>
              <a:rPr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either</a:t>
            </a:r>
            <a:endParaRPr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  <a:p>
            <a:pPr indent="-2476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Lora"/>
              <a:buChar char="•"/>
            </a:pPr>
            <a:r>
              <a:rPr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So we’re using </a:t>
            </a:r>
            <a:r>
              <a:rPr b="1"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self-attention to learn output embeddings from our inputs directly</a:t>
            </a:r>
            <a:r>
              <a:rPr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 – no more hidden state passed along the chain</a:t>
            </a:r>
            <a:endParaRPr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  <a:p>
            <a:pPr indent="-2476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Lora"/>
              <a:buChar char="•"/>
            </a:pPr>
            <a:r>
              <a:rPr i="1"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No more recurrent neural network!</a:t>
            </a:r>
            <a:r>
              <a:rPr lang="en" sz="1200">
                <a:solidFill>
                  <a:srgbClr val="666666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endParaRPr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74" name="Google Shape;474;p57"/>
          <p:cNvSpPr txBox="1"/>
          <p:nvPr/>
        </p:nvSpPr>
        <p:spPr>
          <a:xfrm>
            <a:off x="7146276" y="4537250"/>
            <a:ext cx="175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From Karim (2019)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75" name="Google Shape;475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50300" y="1233225"/>
            <a:ext cx="5493700" cy="330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8"/>
          <p:cNvSpPr txBox="1"/>
          <p:nvPr>
            <p:ph type="title"/>
          </p:nvPr>
        </p:nvSpPr>
        <p:spPr>
          <a:xfrm>
            <a:off x="393825" y="433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Language modeling with self-attention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81" name="Google Shape;481;p58"/>
          <p:cNvSpPr txBox="1"/>
          <p:nvPr>
            <p:ph idx="1" type="body"/>
          </p:nvPr>
        </p:nvSpPr>
        <p:spPr>
          <a:xfrm>
            <a:off x="393825" y="1130975"/>
            <a:ext cx="8520600" cy="24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Let’s look at the actual computations in matrices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Let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X = [x</a:t>
            </a:r>
            <a:r>
              <a:rPr b="1" baseline="-25000" lang="en">
                <a:latin typeface="Lora"/>
                <a:ea typeface="Lora"/>
                <a:cs typeface="Lora"/>
                <a:sym typeface="Lora"/>
              </a:rPr>
              <a:t>1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; … ; x</a:t>
            </a:r>
            <a:r>
              <a:rPr b="1" baseline="-25000" lang="en">
                <a:latin typeface="Lora"/>
                <a:ea typeface="Lora"/>
                <a:cs typeface="Lora"/>
                <a:sym typeface="Lora"/>
              </a:rPr>
              <a:t>T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]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be a matrix of input vectors (dimension: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T x d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Let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K, Q, and V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be the weight vectors, through which we project the input into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key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query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and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vector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values (we assume dimensionality d)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output of a self-attention layer is: 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82" name="Google Shape;482;p58" title="[0,0,0,&quot;https://www.codecogs.com/eqnedit.php?latex=%20output%20%3D%20softmax(XQ(XK)%5E%7BT%7D)%5Ctimes%20XV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625" y="3060873"/>
            <a:ext cx="4509876" cy="311700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58"/>
          <p:cNvSpPr/>
          <p:nvPr/>
        </p:nvSpPr>
        <p:spPr>
          <a:xfrm>
            <a:off x="3080750" y="2976575"/>
            <a:ext cx="2619300" cy="5061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58"/>
          <p:cNvCxnSpPr>
            <a:stCxn id="483" idx="2"/>
          </p:cNvCxnSpPr>
          <p:nvPr/>
        </p:nvCxnSpPr>
        <p:spPr>
          <a:xfrm>
            <a:off x="4390400" y="3482675"/>
            <a:ext cx="0" cy="58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5" name="Google Shape;485;p58"/>
          <p:cNvSpPr txBox="1"/>
          <p:nvPr/>
        </p:nvSpPr>
        <p:spPr>
          <a:xfrm>
            <a:off x="3288600" y="4172975"/>
            <a:ext cx="23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ora"/>
                <a:ea typeface="Lora"/>
                <a:cs typeface="Lora"/>
                <a:sym typeface="Lora"/>
              </a:rPr>
              <a:t>Attention weights (T x T)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9"/>
          <p:cNvSpPr txBox="1"/>
          <p:nvPr>
            <p:ph type="title"/>
          </p:nvPr>
        </p:nvSpPr>
        <p:spPr>
          <a:xfrm>
            <a:off x="311700" y="786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Residual issues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91" name="Google Shape;491;p59"/>
          <p:cNvSpPr txBox="1"/>
          <p:nvPr>
            <p:ph idx="1" type="body"/>
          </p:nvPr>
        </p:nvSpPr>
        <p:spPr>
          <a:xfrm>
            <a:off x="311700" y="1493550"/>
            <a:ext cx="8520600" cy="24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In this example, words in the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future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inform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language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modeling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0"/>
          <p:cNvSpPr txBox="1"/>
          <p:nvPr>
            <p:ph type="title"/>
          </p:nvPr>
        </p:nvSpPr>
        <p:spPr>
          <a:xfrm>
            <a:off x="311700" y="826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Masking future tokens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97" name="Google Shape;497;p60"/>
          <p:cNvSpPr txBox="1"/>
          <p:nvPr>
            <p:ph idx="1" type="body"/>
          </p:nvPr>
        </p:nvSpPr>
        <p:spPr>
          <a:xfrm>
            <a:off x="311700" y="1534025"/>
            <a:ext cx="4845300" cy="24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To prevent a model from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accessing information in the future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we mask attention weights (before normalization) by setting weights for future tokens to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-Inf</a:t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When plugging -Inf into a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softmax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that makes the weight zero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This allows the model to perform forward language modeling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498" name="Google Shape;49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1400" y="1755025"/>
            <a:ext cx="2967700" cy="27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1"/>
          <p:cNvSpPr txBox="1"/>
          <p:nvPr>
            <p:ph type="title"/>
          </p:nvPr>
        </p:nvSpPr>
        <p:spPr>
          <a:xfrm>
            <a:off x="311700" y="786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Residual issues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04" name="Google Shape;504;p61"/>
          <p:cNvSpPr txBox="1"/>
          <p:nvPr>
            <p:ph idx="1" type="body"/>
          </p:nvPr>
        </p:nvSpPr>
        <p:spPr>
          <a:xfrm>
            <a:off x="311700" y="1493550"/>
            <a:ext cx="8520600" cy="24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In this example, words in the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future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inform language modeling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This approach does not have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any notion of order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! How do we restore a notion of order in here?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2"/>
          <p:cNvSpPr txBox="1"/>
          <p:nvPr>
            <p:ph type="title"/>
          </p:nvPr>
        </p:nvSpPr>
        <p:spPr>
          <a:xfrm>
            <a:off x="311700" y="731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Encoding position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10" name="Google Shape;510;p62"/>
          <p:cNvSpPr txBox="1"/>
          <p:nvPr>
            <p:ph idx="1" type="body"/>
          </p:nvPr>
        </p:nvSpPr>
        <p:spPr>
          <a:xfrm>
            <a:off x="311700" y="1438775"/>
            <a:ext cx="8520600" cy="24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ora"/>
                <a:ea typeface="Lora"/>
                <a:cs typeface="Lora"/>
                <a:sym typeface="Lora"/>
              </a:rPr>
              <a:t>In practice, input tokens are augmented with position embeddings: these can be </a:t>
            </a:r>
            <a:r>
              <a:rPr lang="en" sz="1700">
                <a:latin typeface="Lora"/>
                <a:ea typeface="Lora"/>
                <a:cs typeface="Lora"/>
                <a:sym typeface="Lora"/>
              </a:rPr>
              <a:t>absolute positional embeddings, or less “rigid” forms of positional embedding</a:t>
            </a:r>
            <a:endParaRPr sz="17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11" name="Google Shape;51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101" y="2272400"/>
            <a:ext cx="6386700" cy="224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1072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Recap: LSTMs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779525"/>
            <a:ext cx="8520600" cy="28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Yet, RNNs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suffer greatly from vanishing gradients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and, relatedly, are unable to model long-term dependencies in linguistic input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How can we make these models more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resilient to information loss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 over long time spans?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Long short-term memory models (LSTMs) are a solution to this: they maintain memory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through controlled information flows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, regulated by: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lphaL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A forget gate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lphaL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An input gate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lphaL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An output gate</a:t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ora"/>
              <a:ea typeface="Lora"/>
              <a:cs typeface="Lora"/>
              <a:sym typeface="Lora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AutoNum type="arabicPeriod"/>
            </a:pPr>
            <a:r>
              <a:rPr lang="en" sz="1600">
                <a:latin typeface="Lora"/>
                <a:ea typeface="Lora"/>
                <a:cs typeface="Lora"/>
                <a:sym typeface="Lora"/>
              </a:rPr>
              <a:t>These architectures are able to </a:t>
            </a:r>
            <a:r>
              <a:rPr b="1" lang="en" sz="1600">
                <a:latin typeface="Lora"/>
                <a:ea typeface="Lora"/>
                <a:cs typeface="Lora"/>
                <a:sym typeface="Lora"/>
              </a:rPr>
              <a:t>better retain information over several time steps</a:t>
            </a:r>
            <a:r>
              <a:rPr lang="en" sz="1600">
                <a:latin typeface="Lora"/>
                <a:ea typeface="Lora"/>
                <a:cs typeface="Lora"/>
                <a:sym typeface="Lora"/>
              </a:rPr>
              <a:t>, and suffer much less from vanishing gradients</a:t>
            </a:r>
            <a:endParaRPr sz="1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3"/>
          <p:cNvSpPr txBox="1"/>
          <p:nvPr>
            <p:ph type="title"/>
          </p:nvPr>
        </p:nvSpPr>
        <p:spPr>
          <a:xfrm>
            <a:off x="311700" y="786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Residual issues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17" name="Google Shape;517;p63"/>
          <p:cNvSpPr txBox="1"/>
          <p:nvPr>
            <p:ph idx="1" type="body"/>
          </p:nvPr>
        </p:nvSpPr>
        <p:spPr>
          <a:xfrm>
            <a:off x="311700" y="1493550"/>
            <a:ext cx="8520600" cy="3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In this example, words in the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future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inform language modeling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This approach does not have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any notion of order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! How do we restore a notion of order in here?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Everything we do here is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linear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! H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ow can we introduce non-linearities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Can attend to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information in </a:t>
            </a:r>
            <a:r>
              <a:rPr b="1" i="1" lang="en">
                <a:latin typeface="Lora"/>
                <a:ea typeface="Lora"/>
                <a:cs typeface="Lora"/>
                <a:sym typeface="Lora"/>
              </a:rPr>
              <a:t>multiple ways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?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ora"/>
                <a:ea typeface="Lora"/>
                <a:cs typeface="Lora"/>
                <a:sym typeface="Lora"/>
              </a:rPr>
              <a:t>-&gt; </a:t>
            </a:r>
            <a:r>
              <a:rPr b="1" lang="en" u="sng">
                <a:latin typeface="Lora"/>
                <a:ea typeface="Lora"/>
                <a:cs typeface="Lora"/>
                <a:sym typeface="Lora"/>
              </a:rPr>
              <a:t>A transformer block is not </a:t>
            </a:r>
            <a:r>
              <a:rPr b="1" i="1" lang="en" u="sng">
                <a:latin typeface="Lora"/>
                <a:ea typeface="Lora"/>
                <a:cs typeface="Lora"/>
                <a:sym typeface="Lora"/>
              </a:rPr>
              <a:t>just </a:t>
            </a:r>
            <a:r>
              <a:rPr b="1" lang="en" u="sng">
                <a:latin typeface="Lora"/>
                <a:ea typeface="Lora"/>
                <a:cs typeface="Lora"/>
                <a:sym typeface="Lora"/>
              </a:rPr>
              <a:t>self-attention</a:t>
            </a:r>
            <a:endParaRPr b="1" u="sng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4"/>
          <p:cNvSpPr txBox="1"/>
          <p:nvPr>
            <p:ph type="title"/>
          </p:nvPr>
        </p:nvSpPr>
        <p:spPr>
          <a:xfrm>
            <a:off x="311700" y="509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transformer architecture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23" name="Google Shape;523;p64"/>
          <p:cNvSpPr txBox="1"/>
          <p:nvPr>
            <p:ph idx="1" type="body"/>
          </p:nvPr>
        </p:nvSpPr>
        <p:spPr>
          <a:xfrm>
            <a:off x="311700" y="1258525"/>
            <a:ext cx="4396800" cy="3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Self-attention is the basic building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block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of transformers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Transformers are made up of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stacked transformer blocks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, each of which involves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attention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and a few additional calculations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There are different types of transformers: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encoder only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(BERT),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decoder only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(GPT), and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encoder-decoder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(the original transformer)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24" name="Google Shape;52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152" y="660520"/>
            <a:ext cx="3249299" cy="4193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5"/>
          <p:cNvSpPr txBox="1"/>
          <p:nvPr>
            <p:ph type="title"/>
          </p:nvPr>
        </p:nvSpPr>
        <p:spPr>
          <a:xfrm>
            <a:off x="311700" y="509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transformer architecture</a:t>
            </a:r>
            <a:endParaRPr i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30" name="Google Shape;530;p65"/>
          <p:cNvSpPr txBox="1"/>
          <p:nvPr>
            <p:ph idx="1" type="body"/>
          </p:nvPr>
        </p:nvSpPr>
        <p:spPr>
          <a:xfrm>
            <a:off x="311700" y="1258525"/>
            <a:ext cx="4396800" cy="3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Transformers apply attention multiple times in parallel, learning different attention weights (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multi-headed attention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Note that the transformer uses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scaled dot-product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rather than simple dot-product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We will dive deeper into the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transformer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(s) and its importance next week!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31" name="Google Shape;53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152" y="660520"/>
            <a:ext cx="3249299" cy="4193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6"/>
          <p:cNvSpPr txBox="1"/>
          <p:nvPr>
            <p:ph type="title"/>
          </p:nvPr>
        </p:nvSpPr>
        <p:spPr>
          <a:xfrm>
            <a:off x="269688" y="184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Summary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37" name="Google Shape;537;p66"/>
          <p:cNvSpPr txBox="1"/>
          <p:nvPr>
            <p:ph idx="1" type="body"/>
          </p:nvPr>
        </p:nvSpPr>
        <p:spPr>
          <a:xfrm>
            <a:off x="311700" y="757375"/>
            <a:ext cx="8520600" cy="42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-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RNNs and LSTMs suffer from the information bottleneck and their recurrent nature is computationally inconvenient </a:t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-"/>
            </a:pP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Attention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improves our ability to access information from previous parts of the sequence in a nuanced and task-relevant fashion </a:t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-"/>
            </a:pP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(Self-)Attention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involves computing </a:t>
            </a: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weights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that tell us how much representations from previous time steps should be attended to, in order to efficiently perform a task at a given step (e.g., producing the next word in a </a:t>
            </a: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translation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or in </a:t>
            </a: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language modeling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)</a:t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-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These weights are calculated using some (comparatively simple) maths combined together in increasingly complex architectures</a:t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-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output of these computations is </a:t>
            </a: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contextualized representations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of a sequence at a given steps (aka, contextualized representations of a given token)</a:t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-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Attention involves no sequential dependencies: it allows us to efficiently model sequences and their internal dependencies </a:t>
            </a: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 parallel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(it’s just matrix multiplication all down the line)</a:t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-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We can apply a few tricks to model </a:t>
            </a: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order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(positional encodings), or </a:t>
            </a:r>
            <a:r>
              <a:rPr b="1"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mask future tokens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for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language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generation or forward language modeling tasks</a:t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-"/>
            </a:pP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(Self-)attention is the basic building block of the 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transformer</a:t>
            </a:r>
            <a:r>
              <a:rPr lang="en"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an extremely successful NLP architecture: more next week!</a:t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67"/>
          <p:cNvSpPr txBox="1"/>
          <p:nvPr>
            <p:ph type="title"/>
          </p:nvPr>
        </p:nvSpPr>
        <p:spPr>
          <a:xfrm>
            <a:off x="377400" y="1373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Language modeling with self-attention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43" name="Google Shape;543;p67"/>
          <p:cNvSpPr txBox="1"/>
          <p:nvPr>
            <p:ph idx="1" type="body"/>
          </p:nvPr>
        </p:nvSpPr>
        <p:spPr>
          <a:xfrm>
            <a:off x="377400" y="2161950"/>
            <a:ext cx="8520600" cy="27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While RNNs produce somewhat contextualized representations of words, it is hard to distinguish between word and sentence-level representations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2575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Language modeling with self-attention provides more clearly contextualized token-level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representations</a:t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2575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In general, language modeling is an excellent way to learn information about language in a self-supervised fashion (to do LM, you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need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a good idea of how language works)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2575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Char char="-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The representations learned by transformers through LMs turn out to be an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excellent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starting point for most NLP tasks (we will talk about </a:t>
            </a:r>
            <a:r>
              <a:rPr i="1" lang="en">
                <a:latin typeface="Lora"/>
                <a:ea typeface="Lora"/>
                <a:cs typeface="Lora"/>
                <a:sym typeface="Lora"/>
              </a:rPr>
              <a:t>transfer learning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next week)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8"/>
          <p:cNvSpPr txBox="1"/>
          <p:nvPr>
            <p:ph idx="1" type="body"/>
          </p:nvPr>
        </p:nvSpPr>
        <p:spPr>
          <a:xfrm>
            <a:off x="2893050" y="2334000"/>
            <a:ext cx="33579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>
                <a:latin typeface="Lora"/>
                <a:ea typeface="Lora"/>
                <a:cs typeface="Lora"/>
                <a:sym typeface="Lora"/>
              </a:rPr>
              <a:t>See you tomorrow!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9"/>
          <p:cNvSpPr txBox="1"/>
          <p:nvPr>
            <p:ph type="title"/>
          </p:nvPr>
        </p:nvSpPr>
        <p:spPr>
          <a:xfrm>
            <a:off x="471488" y="2053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Additional reading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54" name="Google Shape;554;p69"/>
          <p:cNvSpPr txBox="1"/>
          <p:nvPr>
            <p:ph idx="1" type="body"/>
          </p:nvPr>
        </p:nvSpPr>
        <p:spPr>
          <a:xfrm>
            <a:off x="471500" y="1026925"/>
            <a:ext cx="7540800" cy="38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778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●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Bahdanau, D., Cho, K., &amp; Bengio, Y. (2015). ‘Neural machine translation by jointly learning to align and translate’, ICLR 2015.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●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Graves, A., Wayne, G., Danihelka, I. (2014). ‘Neural turing machines’, arXiv:1410.5401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●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Luong, T., Pham, H., Manning, C.D. (2015). ‘Effective Approaches to Attention-based Neural Machine Translation.’ EMNLP 2015.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●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Vaswani, A., Shazeer, N., Parmar, N., Uszkoreit, J., Jones, L., Gomez, A.N., Kaiser, Ł., Polosukhin, I. (2017). ‘Attention is all you need’, Advances in neural information processing systems, 5998-6008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 b="1" sz="1200" u="sng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b="1" lang="en" sz="1200" u="sng">
                <a:latin typeface="Lora"/>
                <a:ea typeface="Lora"/>
                <a:cs typeface="Lora"/>
                <a:sym typeface="Lora"/>
              </a:rPr>
              <a:t>Blogs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●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Arbel, N. (2019). ‘Attention in RNNs’, </a:t>
            </a:r>
            <a:r>
              <a:rPr lang="en" sz="1200" u="sng">
                <a:solidFill>
                  <a:schemeClr val="hlink"/>
                </a:solidFill>
                <a:latin typeface="Lora"/>
                <a:ea typeface="Lora"/>
                <a:cs typeface="Lora"/>
                <a:sym typeface="Lora"/>
                <a:hlinkClick r:id="rId3"/>
              </a:rPr>
              <a:t>https://medium.datadriveninvestor.com/attention-in-rnns-321fbcd64f05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 b="1" sz="1200" u="sng"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ora"/>
              <a:buChar char="●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Karpathy, A. (2015). ‘The Unreasonable Effectiveness of Recurrent Neural Networks’, </a:t>
            </a:r>
            <a:r>
              <a:rPr lang="en" sz="1200" u="sng">
                <a:solidFill>
                  <a:schemeClr val="hlink"/>
                </a:solidFill>
                <a:latin typeface="Lora"/>
                <a:ea typeface="Lora"/>
                <a:cs typeface="Lora"/>
                <a:sym typeface="Lora"/>
                <a:hlinkClick r:id="rId4"/>
              </a:rPr>
              <a:t>https://karpathy.github.io/2015/05/21/rnn-effectiveness/</a:t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1016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 sz="1200"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200"/>
              <a:buFont typeface="Lora"/>
              <a:buChar char="●"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Weng, L. (2018). ‘Attention? Attention!’, </a:t>
            </a:r>
            <a:r>
              <a:rPr lang="en" sz="1200" u="sng">
                <a:solidFill>
                  <a:schemeClr val="hlink"/>
                </a:solidFill>
                <a:latin typeface="Lora"/>
                <a:ea typeface="Lora"/>
                <a:cs typeface="Lora"/>
                <a:sym typeface="Lora"/>
                <a:hlinkClick r:id="rId5"/>
              </a:rPr>
              <a:t>https://lilianweng.github.io/lil-log/2018/06/24/attention-attention.html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70"/>
          <p:cNvSpPr txBox="1"/>
          <p:nvPr>
            <p:ph type="title"/>
          </p:nvPr>
        </p:nvSpPr>
        <p:spPr>
          <a:xfrm>
            <a:off x="471488" y="44350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Additional reading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60" name="Google Shape;560;p70"/>
          <p:cNvSpPr txBox="1"/>
          <p:nvPr>
            <p:ph idx="1" type="body"/>
          </p:nvPr>
        </p:nvSpPr>
        <p:spPr>
          <a:xfrm>
            <a:off x="605525" y="1357400"/>
            <a:ext cx="82131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778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●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Cheng, J., Dong, L., &amp; Lapata, M. (2016). ‘Long Short-Term Memory Networks for Machine Reading’, https://arxiv.org/pdf/1601.06733.pdf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b="1" sz="1400" u="sng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b="1" lang="en" sz="1400" u="sng">
                <a:latin typeface="Lora"/>
                <a:ea typeface="Lora"/>
                <a:cs typeface="Lora"/>
                <a:sym typeface="Lora"/>
              </a:rPr>
              <a:t>Blogs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●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Alammar, J. (2018). ‘The Illustrated Transformer’, </a:t>
            </a:r>
            <a:r>
              <a:rPr lang="en" sz="1400" u="sng">
                <a:solidFill>
                  <a:schemeClr val="hlink"/>
                </a:solidFill>
                <a:latin typeface="Lora"/>
                <a:ea typeface="Lora"/>
                <a:cs typeface="Lora"/>
                <a:sym typeface="Lora"/>
                <a:hlinkClick r:id="rId3"/>
              </a:rPr>
              <a:t>https://jalammar.github.io/illustrated-transformer/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●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Karim,  R. (2019). ‘Illustrated: Self-Attention’, </a:t>
            </a:r>
            <a:r>
              <a:rPr lang="en" sz="1400" u="sng">
                <a:solidFill>
                  <a:schemeClr val="hlink"/>
                </a:solidFill>
                <a:latin typeface="Lora"/>
                <a:ea typeface="Lora"/>
                <a:cs typeface="Lora"/>
                <a:sym typeface="Lora"/>
                <a:hlinkClick r:id="rId4"/>
              </a:rPr>
              <a:t>https://towardsdatascience.com/illustrated-self-attention-2d627e33b20a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●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Kazemnejad, A. (2019). ‘Transformer Architecture: The Positional Encoding’, </a:t>
            </a:r>
            <a:r>
              <a:rPr lang="en" sz="1400" u="sng">
                <a:solidFill>
                  <a:schemeClr val="hlink"/>
                </a:solidFill>
                <a:latin typeface="Lora"/>
                <a:ea typeface="Lora"/>
                <a:cs typeface="Lora"/>
                <a:sym typeface="Lora"/>
                <a:hlinkClick r:id="rId5"/>
              </a:rPr>
              <a:t>https://kazemnejad.com/blog/transformer_architecture_positional_encoding/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ora"/>
              <a:buChar char="●"/>
            </a:pPr>
            <a:r>
              <a:rPr lang="en" sz="1400">
                <a:latin typeface="Lora"/>
                <a:ea typeface="Lora"/>
                <a:cs typeface="Lora"/>
                <a:sym typeface="Lora"/>
              </a:rPr>
              <a:t>Weng, L. (2018). ‘Attention? Attention!’, </a:t>
            </a:r>
            <a:r>
              <a:rPr lang="en" sz="1400" u="sng">
                <a:solidFill>
                  <a:schemeClr val="hlink"/>
                </a:solidFill>
                <a:latin typeface="Lora"/>
                <a:ea typeface="Lora"/>
                <a:cs typeface="Lora"/>
                <a:sym typeface="Lora"/>
                <a:hlinkClick r:id="rId6"/>
              </a:rPr>
              <a:t>https://lilianweng.github.io/lil-log/2018/06/24/attention-attention.html</a:t>
            </a:r>
            <a:endParaRPr sz="1400">
              <a:latin typeface="Lora"/>
              <a:ea typeface="Lora"/>
              <a:cs typeface="Lora"/>
              <a:sym typeface="Lora"/>
            </a:endParaRPr>
          </a:p>
          <a:p>
            <a:pPr indent="0" lvl="0" marL="889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142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Residual issues with RNNs/LSTMs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2132725"/>
            <a:ext cx="8520600" cy="22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RNNs only propagate one hidden state (a vector), which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severely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limits the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amount of information that can models can encode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This limitation in information capacity is called the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information bottleneck</a:t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AutoNum type="arabicPeriod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Sometimes, this 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removes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or “</a:t>
            </a:r>
            <a:r>
              <a:rPr b="1" lang="en">
                <a:latin typeface="Lora"/>
                <a:ea typeface="Lora"/>
                <a:cs typeface="Lora"/>
                <a:sym typeface="Lora"/>
              </a:rPr>
              <a:t>blurs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” information which is required to perform a certain task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372550"/>
            <a:ext cx="8520600" cy="9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Example: neural machine translation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50">
                <a:solidFill>
                  <a:srgbClr val="999999"/>
                </a:solidFill>
                <a:latin typeface="Lora"/>
                <a:ea typeface="Lora"/>
                <a:cs typeface="Lora"/>
                <a:sym typeface="Lora"/>
              </a:rPr>
              <a:t>A sequence-to-sequence model</a:t>
            </a:r>
            <a:endParaRPr sz="2550">
              <a:solidFill>
                <a:srgbClr val="999999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925" y="1328350"/>
            <a:ext cx="6186790" cy="34422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7592375" y="635000"/>
            <a:ext cx="1007700" cy="11595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Here, there is generally a FNN with softmax activation</a:t>
            </a:r>
            <a:endParaRPr sz="1200"/>
          </a:p>
        </p:txBody>
      </p:sp>
      <p:cxnSp>
        <p:nvCxnSpPr>
          <p:cNvPr id="100" name="Google Shape;100;p20"/>
          <p:cNvCxnSpPr>
            <a:stCxn id="99" idx="1"/>
          </p:cNvCxnSpPr>
          <p:nvPr/>
        </p:nvCxnSpPr>
        <p:spPr>
          <a:xfrm flipH="1">
            <a:off x="6777875" y="1214750"/>
            <a:ext cx="814500" cy="110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823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Example: machine translation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938" y="1515201"/>
            <a:ext cx="8235419" cy="22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3809725"/>
            <a:ext cx="8520600" cy="10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Translation relies on accessing information about different parts of the sequence at different times, and the order of the translated sequence is not the same as the source sequence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823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Example: language modeling</a:t>
            </a:r>
            <a:endParaRPr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22"/>
          <p:cNvSpPr txBox="1"/>
          <p:nvPr/>
        </p:nvSpPr>
        <p:spPr>
          <a:xfrm>
            <a:off x="990300" y="1680725"/>
            <a:ext cx="6858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“I was born in France and grew up there, my parents were winemakers from the Southern part of the country. I only recently moved to Denmark, to start an undergraduate programme in Cognitive Science. I speak fluent English and French ”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4" name="Google Shape;114;p22"/>
          <p:cNvSpPr txBox="1"/>
          <p:nvPr/>
        </p:nvSpPr>
        <p:spPr>
          <a:xfrm>
            <a:off x="990300" y="2873350"/>
            <a:ext cx="6858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“I was born in France and grew up there, my parents were winemakers from the Southern part of the country. I only recently moved to Denmark, to start an undergraduate programme in Cognitive Science. I speak fluent English and French”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5" name="Google Shape;115;p22"/>
          <p:cNvSpPr/>
          <p:nvPr/>
        </p:nvSpPr>
        <p:spPr>
          <a:xfrm>
            <a:off x="2301900" y="3356100"/>
            <a:ext cx="1006800" cy="285900"/>
          </a:xfrm>
          <a:prstGeom prst="rect">
            <a:avLst/>
          </a:prstGeom>
          <a:noFill/>
          <a:ln cap="flat" cmpd="sng" w="9525">
            <a:solidFill>
              <a:srgbClr val="0563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4185975"/>
            <a:ext cx="8520600" cy="6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Similar considerations apply to language modeling: different bits of information are relevant for predictions at different steps.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7" name="Google Shape;117;p22"/>
          <p:cNvSpPr/>
          <p:nvPr/>
        </p:nvSpPr>
        <p:spPr>
          <a:xfrm>
            <a:off x="1063150" y="2428800"/>
            <a:ext cx="603600" cy="285900"/>
          </a:xfrm>
          <a:prstGeom prst="rect">
            <a:avLst/>
          </a:prstGeom>
          <a:noFill/>
          <a:ln cap="flat" cmpd="sng" w="9525">
            <a:solidFill>
              <a:srgbClr val="0563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